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358" r:id="rId4"/>
    <p:sldId id="348" r:id="rId5"/>
    <p:sldId id="349" r:id="rId6"/>
    <p:sldId id="289" r:id="rId7"/>
    <p:sldId id="353" r:id="rId8"/>
    <p:sldId id="276" r:id="rId9"/>
    <p:sldId id="279" r:id="rId10"/>
    <p:sldId id="275" r:id="rId11"/>
    <p:sldId id="280" r:id="rId12"/>
    <p:sldId id="281" r:id="rId13"/>
    <p:sldId id="286" r:id="rId14"/>
    <p:sldId id="282" r:id="rId15"/>
    <p:sldId id="283" r:id="rId16"/>
    <p:sldId id="285" r:id="rId17"/>
    <p:sldId id="265" r:id="rId18"/>
    <p:sldId id="288" r:id="rId19"/>
    <p:sldId id="266" r:id="rId20"/>
    <p:sldId id="287" r:id="rId21"/>
    <p:sldId id="307" r:id="rId22"/>
    <p:sldId id="351" r:id="rId23"/>
    <p:sldId id="294" r:id="rId24"/>
    <p:sldId id="352" r:id="rId25"/>
    <p:sldId id="298" r:id="rId26"/>
    <p:sldId id="299" r:id="rId27"/>
    <p:sldId id="291" r:id="rId28"/>
    <p:sldId id="312" r:id="rId29"/>
    <p:sldId id="313" r:id="rId30"/>
    <p:sldId id="350" r:id="rId31"/>
    <p:sldId id="354" r:id="rId32"/>
    <p:sldId id="355" r:id="rId33"/>
    <p:sldId id="356" r:id="rId34"/>
    <p:sldId id="357" r:id="rId35"/>
    <p:sldId id="308" r:id="rId36"/>
    <p:sldId id="272" r:id="rId37"/>
    <p:sldId id="305" r:id="rId38"/>
    <p:sldId id="306" r:id="rId39"/>
    <p:sldId id="315" r:id="rId40"/>
    <p:sldId id="316" r:id="rId41"/>
    <p:sldId id="325" r:id="rId42"/>
    <p:sldId id="318" r:id="rId43"/>
    <p:sldId id="321" r:id="rId44"/>
    <p:sldId id="322" r:id="rId45"/>
    <p:sldId id="323" r:id="rId46"/>
    <p:sldId id="324" r:id="rId47"/>
    <p:sldId id="328" r:id="rId48"/>
    <p:sldId id="329" r:id="rId49"/>
    <p:sldId id="333" r:id="rId50"/>
    <p:sldId id="334" r:id="rId51"/>
    <p:sldId id="335" r:id="rId52"/>
    <p:sldId id="337" r:id="rId53"/>
    <p:sldId id="338" r:id="rId54"/>
    <p:sldId id="340" r:id="rId55"/>
    <p:sldId id="336" r:id="rId56"/>
    <p:sldId id="342" r:id="rId57"/>
    <p:sldId id="343" r:id="rId58"/>
    <p:sldId id="344" r:id="rId59"/>
    <p:sldId id="347" r:id="rId60"/>
    <p:sldId id="300" r:id="rId61"/>
    <p:sldId id="309" r:id="rId62"/>
    <p:sldId id="359" r:id="rId63"/>
    <p:sldId id="302" r:id="rId64"/>
    <p:sldId id="311" r:id="rId65"/>
    <p:sldId id="301" r:id="rId66"/>
    <p:sldId id="260"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96"/>
      </p:cViewPr>
      <p:guideLst/>
    </p:cSldViewPr>
  </p:slideViewPr>
  <p:notesTextViewPr>
    <p:cViewPr>
      <p:scale>
        <a:sx n="1" d="1"/>
        <a:sy n="1" d="1"/>
      </p:scale>
      <p:origin x="0" y="0"/>
    </p:cViewPr>
  </p:notesTextViewPr>
  <p:sorterViewPr>
    <p:cViewPr varScale="1">
      <p:scale>
        <a:sx n="100" d="100"/>
        <a:sy n="100" d="100"/>
      </p:scale>
      <p:origin x="0" y="-184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85996-9D29-4298-928D-35B344391B6A}" type="doc">
      <dgm:prSet loTypeId="urn:microsoft.com/office/officeart/2005/8/layout/venn2" loCatId="relationship" qsTypeId="urn:microsoft.com/office/officeart/2005/8/quickstyle/simple2" qsCatId="simple" csTypeId="urn:microsoft.com/office/officeart/2005/8/colors/accent1_1" csCatId="accent1" phldr="1"/>
      <dgm:spPr/>
      <dgm:t>
        <a:bodyPr/>
        <a:lstStyle/>
        <a:p>
          <a:endParaRPr lang="zh-CN" altLang="en-US"/>
        </a:p>
      </dgm:t>
    </dgm:pt>
    <dgm:pt modelId="{07FD9D36-8F7E-42E8-8B00-95BAB2A116A1}">
      <dgm:prSet phldrT="[文本]" custT="1"/>
      <dgm:spPr/>
      <dgm:t>
        <a:bodyPr/>
        <a:lstStyle/>
        <a:p>
          <a:r>
            <a:rPr lang="zh-CN" altLang="en-US" sz="3200" b="1" dirty="0" smtClean="0">
              <a:latin typeface="楷体_GB2312" pitchFamily="49" charset="-122"/>
              <a:ea typeface="楷体_GB2312" pitchFamily="49" charset="-122"/>
            </a:rPr>
            <a:t>健康人群</a:t>
          </a:r>
          <a:endParaRPr lang="zh-CN" altLang="en-US" sz="3200" b="1" dirty="0">
            <a:latin typeface="楷体_GB2312" pitchFamily="49" charset="-122"/>
            <a:ea typeface="楷体_GB2312" pitchFamily="49" charset="-122"/>
          </a:endParaRPr>
        </a:p>
      </dgm:t>
    </dgm:pt>
    <dgm:pt modelId="{050E74A4-9929-400B-815C-07E23574C7FB}" type="parTrans" cxnId="{BA7A0034-96B3-406C-B62C-DF12C4826D06}">
      <dgm:prSet/>
      <dgm:spPr/>
      <dgm:t>
        <a:bodyPr/>
        <a:lstStyle/>
        <a:p>
          <a:endParaRPr lang="zh-CN" altLang="en-US">
            <a:latin typeface="楷体_GB2312" pitchFamily="49" charset="-122"/>
            <a:ea typeface="楷体_GB2312" pitchFamily="49" charset="-122"/>
          </a:endParaRPr>
        </a:p>
      </dgm:t>
    </dgm:pt>
    <dgm:pt modelId="{6A966CA6-F4B4-4DFD-9C26-4732242EA90B}" type="sibTrans" cxnId="{BA7A0034-96B3-406C-B62C-DF12C4826D06}">
      <dgm:prSet/>
      <dgm:spPr/>
      <dgm:t>
        <a:bodyPr/>
        <a:lstStyle/>
        <a:p>
          <a:endParaRPr lang="zh-CN" altLang="en-US">
            <a:latin typeface="楷体_GB2312" pitchFamily="49" charset="-122"/>
            <a:ea typeface="楷体_GB2312" pitchFamily="49" charset="-122"/>
          </a:endParaRPr>
        </a:p>
      </dgm:t>
    </dgm:pt>
    <dgm:pt modelId="{2A773D50-5D56-4215-BFF0-726856519AEE}">
      <dgm:prSet phldrT="[文本]" custT="1"/>
      <dgm:spPr>
        <a:solidFill>
          <a:srgbClr val="FFCC99">
            <a:alpha val="50000"/>
          </a:srgbClr>
        </a:solidFill>
      </dgm:spPr>
      <dgm:t>
        <a:bodyPr/>
        <a:lstStyle/>
        <a:p>
          <a:r>
            <a:rPr lang="zh-CN" altLang="en-US" sz="2800" b="1" dirty="0" smtClean="0">
              <a:latin typeface="楷体_GB2312" pitchFamily="49" charset="-122"/>
              <a:ea typeface="楷体_GB2312" pitchFamily="49" charset="-122"/>
            </a:rPr>
            <a:t>心理亚健康人群</a:t>
          </a:r>
          <a:endParaRPr lang="zh-CN" altLang="en-US" sz="2800" b="1" dirty="0">
            <a:latin typeface="楷体_GB2312" pitchFamily="49" charset="-122"/>
            <a:ea typeface="楷体_GB2312" pitchFamily="49" charset="-122"/>
          </a:endParaRPr>
        </a:p>
      </dgm:t>
    </dgm:pt>
    <dgm:pt modelId="{2FC802BF-904D-4D83-BECA-D98A2AC2B2D7}" type="parTrans" cxnId="{DA452983-7137-4439-B44A-0CDF25185983}">
      <dgm:prSet/>
      <dgm:spPr/>
      <dgm:t>
        <a:bodyPr/>
        <a:lstStyle/>
        <a:p>
          <a:endParaRPr lang="zh-CN" altLang="en-US">
            <a:latin typeface="楷体_GB2312" pitchFamily="49" charset="-122"/>
            <a:ea typeface="楷体_GB2312" pitchFamily="49" charset="-122"/>
          </a:endParaRPr>
        </a:p>
      </dgm:t>
    </dgm:pt>
    <dgm:pt modelId="{FA3C93E9-E926-44F4-AC11-C23CABA56DF8}" type="sibTrans" cxnId="{DA452983-7137-4439-B44A-0CDF25185983}">
      <dgm:prSet/>
      <dgm:spPr/>
      <dgm:t>
        <a:bodyPr/>
        <a:lstStyle/>
        <a:p>
          <a:endParaRPr lang="zh-CN" altLang="en-US">
            <a:latin typeface="楷体_GB2312" pitchFamily="49" charset="-122"/>
            <a:ea typeface="楷体_GB2312" pitchFamily="49" charset="-122"/>
          </a:endParaRPr>
        </a:p>
      </dgm:t>
    </dgm:pt>
    <dgm:pt modelId="{B32315F8-ACBA-4843-B937-F25C352D1EEA}">
      <dgm:prSet phldrT="[文本]" custT="1"/>
      <dgm:spPr>
        <a:solidFill>
          <a:srgbClr val="FF9966">
            <a:alpha val="50000"/>
          </a:srgbClr>
        </a:solidFill>
      </dgm:spPr>
      <dgm:t>
        <a:bodyPr/>
        <a:lstStyle/>
        <a:p>
          <a:endParaRPr lang="en-US" altLang="zh-CN" sz="2000" b="1" dirty="0" smtClean="0">
            <a:latin typeface="楷体_GB2312" pitchFamily="49" charset="-122"/>
            <a:ea typeface="楷体_GB2312" pitchFamily="49" charset="-122"/>
          </a:endParaRPr>
        </a:p>
        <a:p>
          <a:endParaRPr lang="en-US" altLang="zh-CN" sz="2000" b="1" dirty="0" smtClean="0">
            <a:latin typeface="楷体_GB2312" pitchFamily="49" charset="-122"/>
            <a:ea typeface="楷体_GB2312" pitchFamily="49" charset="-122"/>
          </a:endParaRPr>
        </a:p>
        <a:p>
          <a:r>
            <a:rPr lang="zh-CN" altLang="en-US" sz="2400" b="1" dirty="0" smtClean="0">
              <a:latin typeface="楷体_GB2312" pitchFamily="49" charset="-122"/>
              <a:ea typeface="楷体_GB2312" pitchFamily="49" charset="-122"/>
            </a:rPr>
            <a:t>常见精神障碍、心理问题人群</a:t>
          </a:r>
          <a:endParaRPr lang="zh-CN" altLang="en-US" sz="2400" b="1" dirty="0">
            <a:latin typeface="楷体_GB2312" pitchFamily="49" charset="-122"/>
            <a:ea typeface="楷体_GB2312" pitchFamily="49" charset="-122"/>
          </a:endParaRPr>
        </a:p>
      </dgm:t>
    </dgm:pt>
    <dgm:pt modelId="{1927128A-8D76-42E1-A09E-DF9703C7631E}" type="parTrans" cxnId="{9351BEE6-804D-4782-A0DA-B3009A8F78C0}">
      <dgm:prSet/>
      <dgm:spPr/>
      <dgm:t>
        <a:bodyPr/>
        <a:lstStyle/>
        <a:p>
          <a:endParaRPr lang="zh-CN" altLang="en-US">
            <a:latin typeface="楷体_GB2312" pitchFamily="49" charset="-122"/>
            <a:ea typeface="楷体_GB2312" pitchFamily="49" charset="-122"/>
          </a:endParaRPr>
        </a:p>
      </dgm:t>
    </dgm:pt>
    <dgm:pt modelId="{12E39CF1-70FA-4BDA-8CE4-54E157E3E7E4}" type="sibTrans" cxnId="{9351BEE6-804D-4782-A0DA-B3009A8F78C0}">
      <dgm:prSet/>
      <dgm:spPr/>
      <dgm:t>
        <a:bodyPr/>
        <a:lstStyle/>
        <a:p>
          <a:endParaRPr lang="zh-CN" altLang="en-US">
            <a:latin typeface="楷体_GB2312" pitchFamily="49" charset="-122"/>
            <a:ea typeface="楷体_GB2312" pitchFamily="49" charset="-122"/>
          </a:endParaRPr>
        </a:p>
      </dgm:t>
    </dgm:pt>
    <dgm:pt modelId="{F8AAF60C-BEC9-4C12-A93E-9F18EF3BF1BB}">
      <dgm:prSet phldrT="[文本]" custT="1"/>
      <dgm:spPr>
        <a:solidFill>
          <a:srgbClr val="FF6600">
            <a:alpha val="50000"/>
          </a:srgbClr>
        </a:solidFill>
      </dgm:spPr>
      <dgm:t>
        <a:bodyPr/>
        <a:lstStyle/>
        <a:p>
          <a:r>
            <a:rPr lang="zh-CN" altLang="en-US" sz="2000" b="1" dirty="0" smtClean="0">
              <a:latin typeface="楷体_GB2312" pitchFamily="49" charset="-122"/>
              <a:ea typeface="楷体_GB2312" pitchFamily="49" charset="-122"/>
            </a:rPr>
            <a:t>严重精神障碍患者</a:t>
          </a:r>
          <a:endParaRPr lang="zh-CN" altLang="en-US" sz="2000" b="1" dirty="0">
            <a:latin typeface="楷体_GB2312" pitchFamily="49" charset="-122"/>
            <a:ea typeface="楷体_GB2312" pitchFamily="49" charset="-122"/>
          </a:endParaRPr>
        </a:p>
      </dgm:t>
    </dgm:pt>
    <dgm:pt modelId="{FE93E0F9-532A-4E27-B844-21A3C33BEC13}" type="parTrans" cxnId="{A9D08CEA-814F-448D-ABEA-643E461B345A}">
      <dgm:prSet/>
      <dgm:spPr/>
      <dgm:t>
        <a:bodyPr/>
        <a:lstStyle/>
        <a:p>
          <a:endParaRPr lang="zh-CN" altLang="en-US">
            <a:latin typeface="楷体_GB2312" pitchFamily="49" charset="-122"/>
            <a:ea typeface="楷体_GB2312" pitchFamily="49" charset="-122"/>
          </a:endParaRPr>
        </a:p>
      </dgm:t>
    </dgm:pt>
    <dgm:pt modelId="{8146982D-A7EE-4F3E-923C-D1D8E8F3B5E4}" type="sibTrans" cxnId="{A9D08CEA-814F-448D-ABEA-643E461B345A}">
      <dgm:prSet/>
      <dgm:spPr/>
      <dgm:t>
        <a:bodyPr/>
        <a:lstStyle/>
        <a:p>
          <a:endParaRPr lang="zh-CN" altLang="en-US">
            <a:latin typeface="楷体_GB2312" pitchFamily="49" charset="-122"/>
            <a:ea typeface="楷体_GB2312" pitchFamily="49" charset="-122"/>
          </a:endParaRPr>
        </a:p>
      </dgm:t>
    </dgm:pt>
    <dgm:pt modelId="{3944D17D-0D47-43D3-8BBB-DFD6556FE890}" type="pres">
      <dgm:prSet presAssocID="{E5B85996-9D29-4298-928D-35B344391B6A}" presName="Name0" presStyleCnt="0">
        <dgm:presLayoutVars>
          <dgm:chMax val="7"/>
          <dgm:resizeHandles val="exact"/>
        </dgm:presLayoutVars>
      </dgm:prSet>
      <dgm:spPr/>
      <dgm:t>
        <a:bodyPr/>
        <a:lstStyle/>
        <a:p>
          <a:endParaRPr lang="zh-CN" altLang="en-US"/>
        </a:p>
      </dgm:t>
    </dgm:pt>
    <dgm:pt modelId="{88DC0D0B-8918-465D-A5A8-1CB55B60F8D4}" type="pres">
      <dgm:prSet presAssocID="{E5B85996-9D29-4298-928D-35B344391B6A}" presName="comp1" presStyleCnt="0"/>
      <dgm:spPr/>
      <dgm:t>
        <a:bodyPr/>
        <a:lstStyle/>
        <a:p>
          <a:endParaRPr lang="zh-CN" altLang="en-US"/>
        </a:p>
      </dgm:t>
    </dgm:pt>
    <dgm:pt modelId="{6D9C571C-3C61-4E16-805F-57FA8244A28B}" type="pres">
      <dgm:prSet presAssocID="{E5B85996-9D29-4298-928D-35B344391B6A}" presName="circle1" presStyleLbl="node1" presStyleIdx="0" presStyleCnt="4" custScaleX="136111" custLinFactNeighborX="1205"/>
      <dgm:spPr/>
      <dgm:t>
        <a:bodyPr/>
        <a:lstStyle/>
        <a:p>
          <a:endParaRPr lang="zh-CN" altLang="en-US"/>
        </a:p>
      </dgm:t>
    </dgm:pt>
    <dgm:pt modelId="{89520C12-42FA-4CB9-839E-7508EE21EF42}" type="pres">
      <dgm:prSet presAssocID="{E5B85996-9D29-4298-928D-35B344391B6A}" presName="c1text" presStyleLbl="node1" presStyleIdx="0" presStyleCnt="4">
        <dgm:presLayoutVars>
          <dgm:bulletEnabled val="1"/>
        </dgm:presLayoutVars>
      </dgm:prSet>
      <dgm:spPr/>
      <dgm:t>
        <a:bodyPr/>
        <a:lstStyle/>
        <a:p>
          <a:endParaRPr lang="zh-CN" altLang="en-US"/>
        </a:p>
      </dgm:t>
    </dgm:pt>
    <dgm:pt modelId="{2BEA5377-5160-4DE5-BDE7-0A38969A7E04}" type="pres">
      <dgm:prSet presAssocID="{E5B85996-9D29-4298-928D-35B344391B6A}" presName="comp2" presStyleCnt="0"/>
      <dgm:spPr/>
      <dgm:t>
        <a:bodyPr/>
        <a:lstStyle/>
        <a:p>
          <a:endParaRPr lang="zh-CN" altLang="en-US"/>
        </a:p>
      </dgm:t>
    </dgm:pt>
    <dgm:pt modelId="{817DD0B5-064D-4C2D-930D-96C7FACD5B54}" type="pres">
      <dgm:prSet presAssocID="{E5B85996-9D29-4298-928D-35B344391B6A}" presName="circle2" presStyleLbl="node1" presStyleIdx="1" presStyleCnt="4" custScaleX="138889"/>
      <dgm:spPr/>
      <dgm:t>
        <a:bodyPr/>
        <a:lstStyle/>
        <a:p>
          <a:endParaRPr lang="zh-CN" altLang="en-US"/>
        </a:p>
      </dgm:t>
    </dgm:pt>
    <dgm:pt modelId="{0583140F-B8FE-487D-8D2E-0E84118CD7C5}" type="pres">
      <dgm:prSet presAssocID="{E5B85996-9D29-4298-928D-35B344391B6A}" presName="c2text" presStyleLbl="node1" presStyleIdx="1" presStyleCnt="4">
        <dgm:presLayoutVars>
          <dgm:bulletEnabled val="1"/>
        </dgm:presLayoutVars>
      </dgm:prSet>
      <dgm:spPr/>
      <dgm:t>
        <a:bodyPr/>
        <a:lstStyle/>
        <a:p>
          <a:endParaRPr lang="zh-CN" altLang="en-US"/>
        </a:p>
      </dgm:t>
    </dgm:pt>
    <dgm:pt modelId="{AFBB03A1-07FB-4921-A280-C120BEFEAC92}" type="pres">
      <dgm:prSet presAssocID="{E5B85996-9D29-4298-928D-35B344391B6A}" presName="comp3" presStyleCnt="0"/>
      <dgm:spPr/>
      <dgm:t>
        <a:bodyPr/>
        <a:lstStyle/>
        <a:p>
          <a:endParaRPr lang="zh-CN" altLang="en-US"/>
        </a:p>
      </dgm:t>
    </dgm:pt>
    <dgm:pt modelId="{EBFDFE7B-7963-4CCC-9B17-91216753869D}" type="pres">
      <dgm:prSet presAssocID="{E5B85996-9D29-4298-928D-35B344391B6A}" presName="circle3" presStyleLbl="node1" presStyleIdx="2" presStyleCnt="4" custScaleX="127563" custScaleY="90741" custLinFactNeighborX="3348" custLinFactNeighborY="13385"/>
      <dgm:spPr/>
      <dgm:t>
        <a:bodyPr/>
        <a:lstStyle/>
        <a:p>
          <a:endParaRPr lang="zh-CN" altLang="en-US"/>
        </a:p>
      </dgm:t>
    </dgm:pt>
    <dgm:pt modelId="{B02FEB70-5089-41A8-B042-3C62061044A3}" type="pres">
      <dgm:prSet presAssocID="{E5B85996-9D29-4298-928D-35B344391B6A}" presName="c3text" presStyleLbl="node1" presStyleIdx="2" presStyleCnt="4">
        <dgm:presLayoutVars>
          <dgm:bulletEnabled val="1"/>
        </dgm:presLayoutVars>
      </dgm:prSet>
      <dgm:spPr/>
      <dgm:t>
        <a:bodyPr/>
        <a:lstStyle/>
        <a:p>
          <a:endParaRPr lang="zh-CN" altLang="en-US"/>
        </a:p>
      </dgm:t>
    </dgm:pt>
    <dgm:pt modelId="{5EA32860-615E-4F78-9951-ADAB36B6C135}" type="pres">
      <dgm:prSet presAssocID="{E5B85996-9D29-4298-928D-35B344391B6A}" presName="comp4" presStyleCnt="0"/>
      <dgm:spPr/>
      <dgm:t>
        <a:bodyPr/>
        <a:lstStyle/>
        <a:p>
          <a:endParaRPr lang="zh-CN" altLang="en-US"/>
        </a:p>
      </dgm:t>
    </dgm:pt>
    <dgm:pt modelId="{E8657C62-C0B6-45D6-AF80-B16460766AD1}" type="pres">
      <dgm:prSet presAssocID="{E5B85996-9D29-4298-928D-35B344391B6A}" presName="circle4" presStyleLbl="node1" presStyleIdx="3" presStyleCnt="4" custScaleX="76389" custScaleY="58333" custLinFactNeighborX="3472" custLinFactNeighborY="20139"/>
      <dgm:spPr/>
      <dgm:t>
        <a:bodyPr/>
        <a:lstStyle/>
        <a:p>
          <a:endParaRPr lang="zh-CN" altLang="en-US"/>
        </a:p>
      </dgm:t>
    </dgm:pt>
    <dgm:pt modelId="{CD61EFEE-D4E3-4BDE-B171-8284078D35C5}" type="pres">
      <dgm:prSet presAssocID="{E5B85996-9D29-4298-928D-35B344391B6A}" presName="c4text" presStyleLbl="node1" presStyleIdx="3" presStyleCnt="4">
        <dgm:presLayoutVars>
          <dgm:bulletEnabled val="1"/>
        </dgm:presLayoutVars>
      </dgm:prSet>
      <dgm:spPr/>
      <dgm:t>
        <a:bodyPr/>
        <a:lstStyle/>
        <a:p>
          <a:endParaRPr lang="zh-CN" altLang="en-US"/>
        </a:p>
      </dgm:t>
    </dgm:pt>
  </dgm:ptLst>
  <dgm:cxnLst>
    <dgm:cxn modelId="{DA452983-7137-4439-B44A-0CDF25185983}" srcId="{E5B85996-9D29-4298-928D-35B344391B6A}" destId="{2A773D50-5D56-4215-BFF0-726856519AEE}" srcOrd="1" destOrd="0" parTransId="{2FC802BF-904D-4D83-BECA-D98A2AC2B2D7}" sibTransId="{FA3C93E9-E926-44F4-AC11-C23CABA56DF8}"/>
    <dgm:cxn modelId="{40B6AADE-E78C-43A6-9AA6-D9E046D4FD95}" type="presOf" srcId="{B32315F8-ACBA-4843-B937-F25C352D1EEA}" destId="{EBFDFE7B-7963-4CCC-9B17-91216753869D}" srcOrd="0" destOrd="0" presId="urn:microsoft.com/office/officeart/2005/8/layout/venn2"/>
    <dgm:cxn modelId="{F71CDBD5-8690-4C54-AA6E-19C2E400493D}" type="presOf" srcId="{07FD9D36-8F7E-42E8-8B00-95BAB2A116A1}" destId="{89520C12-42FA-4CB9-839E-7508EE21EF42}" srcOrd="1" destOrd="0" presId="urn:microsoft.com/office/officeart/2005/8/layout/venn2"/>
    <dgm:cxn modelId="{6C25C6BA-6A4E-4FC4-A47E-B3F77D56C5E9}" type="presOf" srcId="{07FD9D36-8F7E-42E8-8B00-95BAB2A116A1}" destId="{6D9C571C-3C61-4E16-805F-57FA8244A28B}" srcOrd="0" destOrd="0" presId="urn:microsoft.com/office/officeart/2005/8/layout/venn2"/>
    <dgm:cxn modelId="{95E81091-89D4-40B6-A08C-89ABFDBAA5BC}" type="presOf" srcId="{F8AAF60C-BEC9-4C12-A93E-9F18EF3BF1BB}" destId="{E8657C62-C0B6-45D6-AF80-B16460766AD1}" srcOrd="0" destOrd="0" presId="urn:microsoft.com/office/officeart/2005/8/layout/venn2"/>
    <dgm:cxn modelId="{9351BEE6-804D-4782-A0DA-B3009A8F78C0}" srcId="{E5B85996-9D29-4298-928D-35B344391B6A}" destId="{B32315F8-ACBA-4843-B937-F25C352D1EEA}" srcOrd="2" destOrd="0" parTransId="{1927128A-8D76-42E1-A09E-DF9703C7631E}" sibTransId="{12E39CF1-70FA-4BDA-8CE4-54E157E3E7E4}"/>
    <dgm:cxn modelId="{D1C8A51F-4D49-490F-BF68-E84A58117A0C}" type="presOf" srcId="{E5B85996-9D29-4298-928D-35B344391B6A}" destId="{3944D17D-0D47-43D3-8BBB-DFD6556FE890}" srcOrd="0" destOrd="0" presId="urn:microsoft.com/office/officeart/2005/8/layout/venn2"/>
    <dgm:cxn modelId="{A24CDF8C-E6EA-4FD2-A9B6-06AF413FF3AB}" type="presOf" srcId="{F8AAF60C-BEC9-4C12-A93E-9F18EF3BF1BB}" destId="{CD61EFEE-D4E3-4BDE-B171-8284078D35C5}" srcOrd="1" destOrd="0" presId="urn:microsoft.com/office/officeart/2005/8/layout/venn2"/>
    <dgm:cxn modelId="{A9D08CEA-814F-448D-ABEA-643E461B345A}" srcId="{E5B85996-9D29-4298-928D-35B344391B6A}" destId="{F8AAF60C-BEC9-4C12-A93E-9F18EF3BF1BB}" srcOrd="3" destOrd="0" parTransId="{FE93E0F9-532A-4E27-B844-21A3C33BEC13}" sibTransId="{8146982D-A7EE-4F3E-923C-D1D8E8F3B5E4}"/>
    <dgm:cxn modelId="{7BE7AB35-BF90-46B4-8AC2-5998234C0893}" type="presOf" srcId="{2A773D50-5D56-4215-BFF0-726856519AEE}" destId="{0583140F-B8FE-487D-8D2E-0E84118CD7C5}" srcOrd="1" destOrd="0" presId="urn:microsoft.com/office/officeart/2005/8/layout/venn2"/>
    <dgm:cxn modelId="{44E8E547-D029-4C4C-9C83-64EFB3634563}" type="presOf" srcId="{B32315F8-ACBA-4843-B937-F25C352D1EEA}" destId="{B02FEB70-5089-41A8-B042-3C62061044A3}" srcOrd="1" destOrd="0" presId="urn:microsoft.com/office/officeart/2005/8/layout/venn2"/>
    <dgm:cxn modelId="{BA7A0034-96B3-406C-B62C-DF12C4826D06}" srcId="{E5B85996-9D29-4298-928D-35B344391B6A}" destId="{07FD9D36-8F7E-42E8-8B00-95BAB2A116A1}" srcOrd="0" destOrd="0" parTransId="{050E74A4-9929-400B-815C-07E23574C7FB}" sibTransId="{6A966CA6-F4B4-4DFD-9C26-4732242EA90B}"/>
    <dgm:cxn modelId="{7CCE44D8-8D63-4FD7-A605-86AE9B68E9AB}" type="presOf" srcId="{2A773D50-5D56-4215-BFF0-726856519AEE}" destId="{817DD0B5-064D-4C2D-930D-96C7FACD5B54}" srcOrd="0" destOrd="0" presId="urn:microsoft.com/office/officeart/2005/8/layout/venn2"/>
    <dgm:cxn modelId="{E49298F5-4C32-44BD-A7A6-9F88BFC3F091}" type="presParOf" srcId="{3944D17D-0D47-43D3-8BBB-DFD6556FE890}" destId="{88DC0D0B-8918-465D-A5A8-1CB55B60F8D4}" srcOrd="0" destOrd="0" presId="urn:microsoft.com/office/officeart/2005/8/layout/venn2"/>
    <dgm:cxn modelId="{75D23821-D562-4C25-97EC-C218F698D1A6}" type="presParOf" srcId="{88DC0D0B-8918-465D-A5A8-1CB55B60F8D4}" destId="{6D9C571C-3C61-4E16-805F-57FA8244A28B}" srcOrd="0" destOrd="0" presId="urn:microsoft.com/office/officeart/2005/8/layout/venn2"/>
    <dgm:cxn modelId="{F90BEC62-93CE-4B64-929B-FAEA4C752D65}" type="presParOf" srcId="{88DC0D0B-8918-465D-A5A8-1CB55B60F8D4}" destId="{89520C12-42FA-4CB9-839E-7508EE21EF42}" srcOrd="1" destOrd="0" presId="urn:microsoft.com/office/officeart/2005/8/layout/venn2"/>
    <dgm:cxn modelId="{05E3293C-0489-4538-AB0E-34CF92C7AABC}" type="presParOf" srcId="{3944D17D-0D47-43D3-8BBB-DFD6556FE890}" destId="{2BEA5377-5160-4DE5-BDE7-0A38969A7E04}" srcOrd="1" destOrd="0" presId="urn:microsoft.com/office/officeart/2005/8/layout/venn2"/>
    <dgm:cxn modelId="{B873E44B-C037-436B-8BB8-DCEC9B80A1F7}" type="presParOf" srcId="{2BEA5377-5160-4DE5-BDE7-0A38969A7E04}" destId="{817DD0B5-064D-4C2D-930D-96C7FACD5B54}" srcOrd="0" destOrd="0" presId="urn:microsoft.com/office/officeart/2005/8/layout/venn2"/>
    <dgm:cxn modelId="{917562D1-8FE7-46F1-B9EC-DCBBDD1DD2A3}" type="presParOf" srcId="{2BEA5377-5160-4DE5-BDE7-0A38969A7E04}" destId="{0583140F-B8FE-487D-8D2E-0E84118CD7C5}" srcOrd="1" destOrd="0" presId="urn:microsoft.com/office/officeart/2005/8/layout/venn2"/>
    <dgm:cxn modelId="{69A9DCFE-83ED-42CF-A9D4-D13828C2A49B}" type="presParOf" srcId="{3944D17D-0D47-43D3-8BBB-DFD6556FE890}" destId="{AFBB03A1-07FB-4921-A280-C120BEFEAC92}" srcOrd="2" destOrd="0" presId="urn:microsoft.com/office/officeart/2005/8/layout/venn2"/>
    <dgm:cxn modelId="{CF20232A-62DF-4509-B64A-60E4C1006B0F}" type="presParOf" srcId="{AFBB03A1-07FB-4921-A280-C120BEFEAC92}" destId="{EBFDFE7B-7963-4CCC-9B17-91216753869D}" srcOrd="0" destOrd="0" presId="urn:microsoft.com/office/officeart/2005/8/layout/venn2"/>
    <dgm:cxn modelId="{F3FB78F0-3308-4061-B207-9EAEA945FA6F}" type="presParOf" srcId="{AFBB03A1-07FB-4921-A280-C120BEFEAC92}" destId="{B02FEB70-5089-41A8-B042-3C62061044A3}" srcOrd="1" destOrd="0" presId="urn:microsoft.com/office/officeart/2005/8/layout/venn2"/>
    <dgm:cxn modelId="{34D9A7E6-AF1C-4CBD-BEFF-11875BB5F755}" type="presParOf" srcId="{3944D17D-0D47-43D3-8BBB-DFD6556FE890}" destId="{5EA32860-615E-4F78-9951-ADAB36B6C135}" srcOrd="3" destOrd="0" presId="urn:microsoft.com/office/officeart/2005/8/layout/venn2"/>
    <dgm:cxn modelId="{1067408A-1BCA-4182-ADAF-A38A76CC7847}" type="presParOf" srcId="{5EA32860-615E-4F78-9951-ADAB36B6C135}" destId="{E8657C62-C0B6-45D6-AF80-B16460766AD1}" srcOrd="0" destOrd="0" presId="urn:microsoft.com/office/officeart/2005/8/layout/venn2"/>
    <dgm:cxn modelId="{64415C59-3F76-4F35-AB3E-1AA0E24DE13B}" type="presParOf" srcId="{5EA32860-615E-4F78-9951-ADAB36B6C135}" destId="{CD61EFEE-D4E3-4BDE-B171-8284078D35C5}" srcOrd="1" destOrd="0" presId="urn:microsoft.com/office/officeart/2005/8/layout/ven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C571C-3C61-4E16-805F-57FA8244A28B}">
      <dsp:nvSpPr>
        <dsp:cNvPr id="0" name=""/>
        <dsp:cNvSpPr/>
      </dsp:nvSpPr>
      <dsp:spPr>
        <a:xfrm>
          <a:off x="142314" y="0"/>
          <a:ext cx="7467593" cy="5486400"/>
        </a:xfrm>
        <a:prstGeom prst="ellips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zh-CN" altLang="en-US" sz="3200" b="1" kern="1200" dirty="0" smtClean="0">
              <a:latin typeface="楷体_GB2312" pitchFamily="49" charset="-122"/>
              <a:ea typeface="楷体_GB2312" pitchFamily="49" charset="-122"/>
            </a:rPr>
            <a:t>健康人群</a:t>
          </a:r>
          <a:endParaRPr lang="zh-CN" altLang="en-US" sz="3200" b="1" kern="1200" dirty="0">
            <a:latin typeface="楷体_GB2312" pitchFamily="49" charset="-122"/>
            <a:ea typeface="楷体_GB2312" pitchFamily="49" charset="-122"/>
          </a:endParaRPr>
        </a:p>
      </dsp:txBody>
      <dsp:txXfrm>
        <a:off x="2832141" y="274319"/>
        <a:ext cx="2087939" cy="822960"/>
      </dsp:txXfrm>
    </dsp:sp>
    <dsp:sp modelId="{817DD0B5-064D-4C2D-930D-96C7FACD5B54}">
      <dsp:nvSpPr>
        <dsp:cNvPr id="0" name=""/>
        <dsp:cNvSpPr/>
      </dsp:nvSpPr>
      <dsp:spPr>
        <a:xfrm>
          <a:off x="761997" y="1097279"/>
          <a:ext cx="6096004" cy="4389120"/>
        </a:xfrm>
        <a:prstGeom prst="ellipse">
          <a:avLst/>
        </a:prstGeom>
        <a:solidFill>
          <a:srgbClr val="FFCC99">
            <a:alpha val="50000"/>
          </a:srgb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楷体_GB2312" pitchFamily="49" charset="-122"/>
              <a:ea typeface="楷体_GB2312" pitchFamily="49" charset="-122"/>
            </a:rPr>
            <a:t>心理亚健康人群</a:t>
          </a:r>
          <a:endParaRPr lang="zh-CN" altLang="en-US" sz="2800" b="1" kern="1200" dirty="0">
            <a:latin typeface="楷体_GB2312" pitchFamily="49" charset="-122"/>
            <a:ea typeface="楷体_GB2312" pitchFamily="49" charset="-122"/>
          </a:endParaRPr>
        </a:p>
      </dsp:txBody>
      <dsp:txXfrm>
        <a:off x="2744723" y="1360627"/>
        <a:ext cx="2130553" cy="790041"/>
      </dsp:txXfrm>
    </dsp:sp>
    <dsp:sp modelId="{EBFDFE7B-7963-4CCC-9B17-91216753869D}">
      <dsp:nvSpPr>
        <dsp:cNvPr id="0" name=""/>
        <dsp:cNvSpPr/>
      </dsp:nvSpPr>
      <dsp:spPr>
        <a:xfrm>
          <a:off x="1820625" y="2499351"/>
          <a:ext cx="4199169" cy="2987048"/>
        </a:xfrm>
        <a:prstGeom prst="ellipse">
          <a:avLst/>
        </a:prstGeom>
        <a:solidFill>
          <a:srgbClr val="FF9966">
            <a:alpha val="50000"/>
          </a:srgb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endParaRPr lang="en-US" altLang="zh-CN" sz="2000" b="1" kern="1200" dirty="0" smtClean="0">
            <a:latin typeface="楷体_GB2312" pitchFamily="49" charset="-122"/>
            <a:ea typeface="楷体_GB2312" pitchFamily="49" charset="-122"/>
          </a:endParaRPr>
        </a:p>
        <a:p>
          <a:pPr lvl="0" algn="ctr" defTabSz="889000">
            <a:lnSpc>
              <a:spcPct val="90000"/>
            </a:lnSpc>
            <a:spcBef>
              <a:spcPct val="0"/>
            </a:spcBef>
            <a:spcAft>
              <a:spcPct val="35000"/>
            </a:spcAft>
          </a:pPr>
          <a:endParaRPr lang="en-US" altLang="zh-CN" sz="2000" b="1" kern="1200" dirty="0" smtClean="0">
            <a:latin typeface="楷体_GB2312" pitchFamily="49" charset="-122"/>
            <a:ea typeface="楷体_GB2312" pitchFamily="49" charset="-122"/>
          </a:endParaRPr>
        </a:p>
        <a:p>
          <a:pPr lvl="0" algn="ctr" defTabSz="889000">
            <a:lnSpc>
              <a:spcPct val="90000"/>
            </a:lnSpc>
            <a:spcBef>
              <a:spcPct val="0"/>
            </a:spcBef>
            <a:spcAft>
              <a:spcPct val="35000"/>
            </a:spcAft>
          </a:pPr>
          <a:r>
            <a:rPr lang="zh-CN" altLang="en-US" sz="2400" b="1" kern="1200" dirty="0" smtClean="0">
              <a:latin typeface="楷体_GB2312" pitchFamily="49" charset="-122"/>
              <a:ea typeface="楷体_GB2312" pitchFamily="49" charset="-122"/>
            </a:rPr>
            <a:t>常见精神障碍、心理问题人群</a:t>
          </a:r>
          <a:endParaRPr lang="zh-CN" altLang="en-US" sz="2400" b="1" kern="1200" dirty="0">
            <a:latin typeface="楷体_GB2312" pitchFamily="49" charset="-122"/>
            <a:ea typeface="楷体_GB2312" pitchFamily="49" charset="-122"/>
          </a:endParaRPr>
        </a:p>
      </dsp:txBody>
      <dsp:txXfrm>
        <a:off x="2941804" y="2723380"/>
        <a:ext cx="1956813" cy="672085"/>
      </dsp:txXfrm>
    </dsp:sp>
    <dsp:sp modelId="{E8657C62-C0B6-45D6-AF80-B16460766AD1}">
      <dsp:nvSpPr>
        <dsp:cNvPr id="0" name=""/>
        <dsp:cNvSpPr/>
      </dsp:nvSpPr>
      <dsp:spPr>
        <a:xfrm>
          <a:off x="3047993" y="4191006"/>
          <a:ext cx="1676402" cy="1280152"/>
        </a:xfrm>
        <a:prstGeom prst="ellipse">
          <a:avLst/>
        </a:prstGeom>
        <a:solidFill>
          <a:srgbClr val="FF6600">
            <a:alpha val="50000"/>
          </a:srgb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楷体_GB2312" pitchFamily="49" charset="-122"/>
              <a:ea typeface="楷体_GB2312" pitchFamily="49" charset="-122"/>
            </a:rPr>
            <a:t>严重精神障碍患者</a:t>
          </a:r>
          <a:endParaRPr lang="zh-CN" altLang="en-US" sz="2000" b="1" kern="1200" dirty="0">
            <a:latin typeface="楷体_GB2312" pitchFamily="49" charset="-122"/>
            <a:ea typeface="楷体_GB2312" pitchFamily="49" charset="-122"/>
          </a:endParaRPr>
        </a:p>
      </dsp:txBody>
      <dsp:txXfrm>
        <a:off x="3293497" y="4511044"/>
        <a:ext cx="1185395" cy="64007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AC8433-9F7B-438A-948A-2761D9F96625}" type="datetimeFigureOut">
              <a:rPr lang="zh-CN" altLang="en-US" smtClean="0"/>
              <a:t>2021/3/1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6BEFD-C678-4899-8ED9-C33604C1FE73}" type="slidenum">
              <a:rPr lang="zh-CN" altLang="en-US" smtClean="0"/>
              <a:t>‹#›</a:t>
            </a:fld>
            <a:endParaRPr lang="zh-CN" altLang="en-US"/>
          </a:p>
        </p:txBody>
      </p:sp>
    </p:spTree>
    <p:extLst>
      <p:ext uri="{BB962C8B-B14F-4D97-AF65-F5344CB8AC3E}">
        <p14:creationId xmlns:p14="http://schemas.microsoft.com/office/powerpoint/2010/main" val="2906489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453A9E5E-BD31-4BCA-BD29-0CCA25CFD234}" type="slidenum">
              <a:rPr lang="en-US" altLang="zh-CN" sz="1200" smtClean="0"/>
              <a:pPr/>
              <a:t>9</a:t>
            </a:fld>
            <a:endParaRPr lang="en-US" altLang="zh-CN" sz="1200"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fld id="{F88C8992-DCD3-4C3B-9E31-C3E8E157E1BA}" type="slidenum">
              <a:rPr lang="en-US" altLang="zh-CN" smtClean="0"/>
              <a:pPr eaLnBrk="1" hangingPunct="1"/>
              <a:t>9</a:t>
            </a:fld>
            <a:endParaRPr lang="en-US" altLang="zh-CN" smtClean="0"/>
          </a:p>
        </p:txBody>
      </p:sp>
    </p:spTree>
    <p:extLst>
      <p:ext uri="{BB962C8B-B14F-4D97-AF65-F5344CB8AC3E}">
        <p14:creationId xmlns:p14="http://schemas.microsoft.com/office/powerpoint/2010/main" val="565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fld id="{E30C49DE-951C-474C-A333-1B9F4F52DA44}" type="slidenum">
              <a:rPr lang="zh-CN" altLang="en-US" smtClean="0"/>
              <a:pPr/>
              <a:t>29</a:t>
            </a:fld>
            <a:endParaRPr lang="zh-CN" altLang="en-US"/>
          </a:p>
        </p:txBody>
      </p:sp>
    </p:spTree>
    <p:extLst>
      <p:ext uri="{BB962C8B-B14F-4D97-AF65-F5344CB8AC3E}">
        <p14:creationId xmlns:p14="http://schemas.microsoft.com/office/powerpoint/2010/main" val="5231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46AFCE9-D3D3-45F8-8FBD-A83562CD81EC}" type="slidenum">
              <a:rPr lang="en-US" altLang="zh-CN" smtClean="0">
                <a:latin typeface="Calibri" panose="020F0502020204030204" pitchFamily="34" charset="0"/>
              </a:rPr>
              <a:pPr>
                <a:spcBef>
                  <a:spcPct val="0"/>
                </a:spcBef>
              </a:pPr>
              <a:t>52</a:t>
            </a:fld>
            <a:endParaRPr lang="en-US" altLang="zh-CN" smtClean="0">
              <a:latin typeface="Calibri" panose="020F050202020403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p>
        </p:txBody>
      </p:sp>
    </p:spTree>
    <p:extLst>
      <p:ext uri="{BB962C8B-B14F-4D97-AF65-F5344CB8AC3E}">
        <p14:creationId xmlns:p14="http://schemas.microsoft.com/office/powerpoint/2010/main" val="237357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smtClean="0"/>
              <a:t>Fig. 4 Empirical findings of disturbed functional brain networks in schizophrenia. Whole-brain studies of functional connectivity changes have revealed widespread reductions in chronic patients during rest (a) and first episode patients during cognitive task performance (b), particularly in networks linking frontal and posterior areas. Studies of task related functional connectivity have reported context-specific changes in fronto-parietal systems during the implementation of cognitive control (b, right), which are superimposed on a more diffuse, context-independent disruption of functional connectivity that persists across task conditions and which affects fronto-posterior connectivity in particular (a, left). Studies of childhood onset schizophrenia indicate that measures of brain functional network topology fall into two clusters: measures of functional segregation (clustering, modularity, etc.) or integration (path</a:t>
            </a:r>
          </a:p>
          <a:p>
            <a:pPr eaLnBrk="1" hangingPunct="1">
              <a:spcBef>
                <a:spcPct val="0"/>
              </a:spcBef>
            </a:pPr>
            <a:r>
              <a:rPr lang="en-US" altLang="zh-CN" smtClean="0"/>
              <a:t>length, efficiency, etc.) (c). In patients, brain functional networks generally show reductions of the former and increases of the latter. Images in a</a:t>
            </a:r>
          </a:p>
          <a:p>
            <a:pPr eaLnBrk="1" hangingPunct="1">
              <a:spcBef>
                <a:spcPct val="0"/>
              </a:spcBef>
            </a:pPr>
            <a:r>
              <a:rPr lang="en-US" altLang="zh-CN" smtClean="0"/>
              <a:t>adapted and modified from (Zalesky et al. 2010); images in b adapted and modified from (Fornito et al. 2011a); and in images in c adapted and modified from (Alexander-Bloch et al. 2010)</a:t>
            </a:r>
          </a:p>
        </p:txBody>
      </p:sp>
      <p:sp>
        <p:nvSpPr>
          <p:cNvPr id="727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eaLnBrk="1" hangingPunct="1"/>
            <a:fld id="{4F188A01-FDF6-4797-9925-78194490ABAF}" type="slidenum">
              <a:rPr lang="en-US" altLang="zh-CN" sz="1200">
                <a:latin typeface="Calibri" panose="020F0502020204030204" pitchFamily="34" charset="0"/>
              </a:rPr>
              <a:pPr algn="r" eaLnBrk="1" hangingPunct="1"/>
              <a:t>53</a:t>
            </a:fld>
            <a:endParaRPr lang="en-US" altLang="zh-CN" sz="1200">
              <a:latin typeface="Calibri" panose="020F0502020204030204" pitchFamily="34" charset="0"/>
            </a:endParaRPr>
          </a:p>
        </p:txBody>
      </p:sp>
    </p:spTree>
    <p:extLst>
      <p:ext uri="{BB962C8B-B14F-4D97-AF65-F5344CB8AC3E}">
        <p14:creationId xmlns:p14="http://schemas.microsoft.com/office/powerpoint/2010/main" val="340625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i="0" dirty="0">
                <a:solidFill>
                  <a:srgbClr val="242021"/>
                </a:solidFill>
                <a:effectLst/>
                <a:latin typeface="ScalaLancetPro-Bold"/>
              </a:rPr>
              <a:t>研究</a:t>
            </a:r>
            <a:r>
              <a:rPr lang="en-US" altLang="zh-CN" sz="1800" b="1" i="0" dirty="0">
                <a:solidFill>
                  <a:srgbClr val="242021"/>
                </a:solidFill>
                <a:effectLst/>
                <a:latin typeface="ScalaLancetPro-Bold"/>
              </a:rPr>
              <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dirty="0">
                <a:solidFill>
                  <a:srgbClr val="242021"/>
                </a:solidFill>
                <a:effectLst/>
                <a:latin typeface="ScalaLancetPro-Bold"/>
              </a:rPr>
              <a:t>GBD estimates incidence, prevalence, mortality, years of life lost (YLLs), years lived with disability (YLDs), and</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disability-adjusted life-years (DALYs) due to 369 diseases and injuries, for two sexes, and for 204 countries and territories.</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Input data were extracted from censuses, household surveys, civil registration and vital statistics, disease registries,</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health service use, air pollution monitors, satellite imaging, disease notifications, and other sources. Cause-specific</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death rates and cause fractions were calculated using the Cause of Death Ensemble model and spatiotemporal Gaussian</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process regression. Cause-specific deaths were adjusted to match the total all-cause deaths calculated as part of the GBD</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population, fertility, and mortality estimates. Deaths were multiplied by standard life expectancy at each age to calculate</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YLLs. A Bayesian meta-regression modelling tool, </a:t>
            </a:r>
            <a:r>
              <a:rPr lang="en-US" altLang="zh-CN" sz="1800" b="1" i="0" dirty="0" err="1">
                <a:solidFill>
                  <a:srgbClr val="242021"/>
                </a:solidFill>
                <a:effectLst/>
                <a:latin typeface="ScalaLancetPro-Bold"/>
              </a:rPr>
              <a:t>DisMod</a:t>
            </a:r>
            <a:r>
              <a:rPr lang="en-US" altLang="zh-CN" sz="1800" b="1" i="0" dirty="0">
                <a:solidFill>
                  <a:srgbClr val="242021"/>
                </a:solidFill>
                <a:effectLst/>
                <a:latin typeface="ScalaLancetPro-Bold"/>
              </a:rPr>
              <a:t>-MR 2.1, was used to ensure consistency between incidence,</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prevalence, remission, excess mortality, and cause-specific mortality for most causes. Prevalence estimates were</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multiplied by disability weights for mutually exclusive sequelae of diseases and injuries to calculate YLDs. We considered</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results in the context of the Socio-demographic Index (SDI), a composite indicator of income per capita, years of</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schooling, and fertility rate in females younger than 25 years. Uncertainty intervals (UIs) were generated for every</a:t>
            </a:r>
            <a:br>
              <a:rPr lang="en-US" altLang="zh-CN" sz="1800" b="1" i="0" dirty="0">
                <a:solidFill>
                  <a:srgbClr val="242021"/>
                </a:solidFill>
                <a:effectLst/>
                <a:latin typeface="ScalaLancetPro-Bold"/>
              </a:rPr>
            </a:br>
            <a:r>
              <a:rPr lang="en-US" altLang="zh-CN" sz="1800" b="1" i="0" dirty="0">
                <a:solidFill>
                  <a:srgbClr val="242021"/>
                </a:solidFill>
                <a:effectLst/>
                <a:latin typeface="ScalaLancetPro-Bold"/>
              </a:rPr>
              <a:t>metric using the 25th and 975th ordered 1000 draw values of the posterior distribution.</a:t>
            </a:r>
            <a:r>
              <a:rPr lang="en-US" altLang="zh-CN" dirty="0"/>
              <a:t> </a:t>
            </a:r>
            <a:br>
              <a:rPr lang="en-US" altLang="zh-CN" dirty="0"/>
            </a:b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研究</a:t>
            </a:r>
            <a:r>
              <a:rPr lang="en-US" altLang="zh-CN" sz="1200" dirty="0">
                <a:latin typeface="微软雅黑" panose="020B0503020204020204" pitchFamily="34" charset="-122"/>
                <a:ea typeface="微软雅黑" panose="020B0503020204020204" pitchFamily="34" charset="-122"/>
              </a:rPr>
              <a:t>2</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西安交通大学第一附属医院的研究者利用</a:t>
            </a:r>
            <a:r>
              <a:rPr lang="en-US" altLang="zh-CN" sz="1200" dirty="0">
                <a:latin typeface="微软雅黑" panose="020B0503020204020204" pitchFamily="34" charset="-122"/>
                <a:ea typeface="微软雅黑" panose="020B0503020204020204" pitchFamily="34" charset="-122"/>
              </a:rPr>
              <a:t>《2017</a:t>
            </a:r>
            <a:r>
              <a:rPr lang="zh-CN" altLang="en-US" sz="1200" dirty="0">
                <a:latin typeface="微软雅黑" panose="020B0503020204020204" pitchFamily="34" charset="-122"/>
                <a:ea typeface="微软雅黑" panose="020B0503020204020204" pitchFamily="34" charset="-122"/>
              </a:rPr>
              <a:t>年全球疾病负担研究</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GBD 2017</a:t>
            </a:r>
            <a:r>
              <a:rPr lang="zh-CN" altLang="en-US" sz="1200" dirty="0">
                <a:latin typeface="微软雅黑" panose="020B0503020204020204" pitchFamily="34" charset="-122"/>
                <a:ea typeface="微软雅黑" panose="020B0503020204020204" pitchFamily="34" charset="-122"/>
              </a:rPr>
              <a:t>）系统分析和量化全球、地区和国家精神分裂症的负担。从</a:t>
            </a:r>
            <a:r>
              <a:rPr lang="en-US" altLang="zh-CN" sz="1200" dirty="0">
                <a:latin typeface="微软雅黑" panose="020B0503020204020204" pitchFamily="34" charset="-122"/>
                <a:ea typeface="微软雅黑" panose="020B0503020204020204" pitchFamily="34" charset="-122"/>
              </a:rPr>
              <a:t>GBD 2017</a:t>
            </a:r>
            <a:r>
              <a:rPr lang="zh-CN" altLang="en-US" sz="1200" dirty="0">
                <a:latin typeface="微软雅黑" panose="020B0503020204020204" pitchFamily="34" charset="-122"/>
                <a:ea typeface="微软雅黑" panose="020B0503020204020204" pitchFamily="34" charset="-122"/>
              </a:rPr>
              <a:t>收集</a:t>
            </a:r>
            <a:r>
              <a:rPr lang="en-US" altLang="zh-CN" sz="1200" dirty="0">
                <a:latin typeface="微软雅黑" panose="020B0503020204020204" pitchFamily="34" charset="-122"/>
                <a:ea typeface="微软雅黑" panose="020B0503020204020204" pitchFamily="34" charset="-122"/>
              </a:rPr>
              <a:t>1990-2017</a:t>
            </a:r>
            <a:r>
              <a:rPr lang="zh-CN" altLang="en-US" sz="1200" dirty="0">
                <a:latin typeface="微软雅黑" panose="020B0503020204020204" pitchFamily="34" charset="-122"/>
                <a:ea typeface="微软雅黑" panose="020B0503020204020204" pitchFamily="34" charset="-122"/>
              </a:rPr>
              <a:t>年精神分裂症的发病病例数、残疾调整寿命年数、年龄标准化发病率（</a:t>
            </a:r>
            <a:r>
              <a:rPr lang="en-US" altLang="zh-CN" sz="1200" dirty="0">
                <a:latin typeface="微软雅黑" panose="020B0503020204020204" pitchFamily="34" charset="-122"/>
                <a:ea typeface="微软雅黑" panose="020B0503020204020204" pitchFamily="34" charset="-122"/>
              </a:rPr>
              <a:t>ASIR</a:t>
            </a:r>
            <a:r>
              <a:rPr lang="zh-CN" altLang="en-US" sz="1200" dirty="0">
                <a:latin typeface="微软雅黑" panose="020B0503020204020204" pitchFamily="34" charset="-122"/>
                <a:ea typeface="微软雅黑" panose="020B0503020204020204" pitchFamily="34" charset="-122"/>
              </a:rPr>
              <a:t>）和年龄标准化比率（</a:t>
            </a:r>
            <a:r>
              <a:rPr lang="en-US" altLang="zh-CN" sz="1200" dirty="0">
                <a:latin typeface="微软雅黑" panose="020B0503020204020204" pitchFamily="34" charset="-122"/>
                <a:ea typeface="微软雅黑" panose="020B0503020204020204" pitchFamily="34" charset="-122"/>
              </a:rPr>
              <a:t>ASDR</a:t>
            </a:r>
            <a:r>
              <a:rPr lang="zh-CN" altLang="en-US" sz="1200" dirty="0">
                <a:latin typeface="微软雅黑" panose="020B0503020204020204" pitchFamily="34" charset="-122"/>
                <a:ea typeface="微软雅黑" panose="020B0503020204020204" pitchFamily="34" charset="-122"/>
              </a:rPr>
              <a:t>）的详细信息，计算</a:t>
            </a:r>
            <a:r>
              <a:rPr lang="en-US" altLang="zh-CN" sz="1200" dirty="0">
                <a:latin typeface="微软雅黑" panose="020B0503020204020204" pitchFamily="34" charset="-122"/>
                <a:ea typeface="微软雅黑" panose="020B0503020204020204" pitchFamily="34" charset="-122"/>
              </a:rPr>
              <a:t>ASIR</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ASDR</a:t>
            </a:r>
            <a:r>
              <a:rPr lang="zh-CN" altLang="en-US" sz="1200" dirty="0">
                <a:latin typeface="微软雅黑" panose="020B0503020204020204" pitchFamily="34" charset="-122"/>
                <a:ea typeface="微软雅黑" panose="020B0503020204020204" pitchFamily="34" charset="-122"/>
              </a:rPr>
              <a:t>的估计年百分比变化（</a:t>
            </a:r>
            <a:r>
              <a:rPr lang="en-US" altLang="zh-CN" sz="1200" dirty="0">
                <a:latin typeface="微软雅黑" panose="020B0503020204020204" pitchFamily="34" charset="-122"/>
                <a:ea typeface="微软雅黑" panose="020B0503020204020204" pitchFamily="34" charset="-122"/>
              </a:rPr>
              <a:t>EAPCs</a:t>
            </a:r>
            <a:r>
              <a:rPr lang="zh-CN" altLang="en-US" sz="1200" dirty="0">
                <a:latin typeface="微软雅黑" panose="020B0503020204020204" pitchFamily="34" charset="-122"/>
                <a:ea typeface="微软雅黑" panose="020B0503020204020204" pitchFamily="34" charset="-122"/>
              </a:rPr>
              <a:t>），以量化精神分裂症</a:t>
            </a:r>
            <a:r>
              <a:rPr lang="en-US" altLang="zh-CN" sz="1200" dirty="0">
                <a:latin typeface="微软雅黑" panose="020B0503020204020204" pitchFamily="34" charset="-122"/>
                <a:ea typeface="微软雅黑" panose="020B0503020204020204" pitchFamily="34" charset="-122"/>
              </a:rPr>
              <a:t>ASIR</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ASDR</a:t>
            </a:r>
            <a:r>
              <a:rPr lang="zh-CN" altLang="en-US" sz="1200" dirty="0">
                <a:latin typeface="微软雅黑" panose="020B0503020204020204" pitchFamily="34" charset="-122"/>
                <a:ea typeface="微软雅黑" panose="020B0503020204020204" pitchFamily="34" charset="-122"/>
              </a:rPr>
              <a:t>的时间趋势。</a:t>
            </a:r>
          </a:p>
          <a:p>
            <a:endParaRPr lang="zh-CN" altLang="en-US" dirty="0"/>
          </a:p>
        </p:txBody>
      </p:sp>
      <p:sp>
        <p:nvSpPr>
          <p:cNvPr id="4" name="灯片编号占位符 3"/>
          <p:cNvSpPr>
            <a:spLocks noGrp="1"/>
          </p:cNvSpPr>
          <p:nvPr>
            <p:ph type="sldNum" sz="quarter" idx="5"/>
          </p:nvPr>
        </p:nvSpPr>
        <p:spPr/>
        <p:txBody>
          <a:bodyPr/>
          <a:lstStyle/>
          <a:p>
            <a:fld id="{15963CC6-4191-400B-BA44-1953FE60AAE7}" type="slidenum">
              <a:rPr lang="zh-CN" altLang="en-US" smtClean="0"/>
              <a:t>62</a:t>
            </a:fld>
            <a:endParaRPr lang="zh-CN" altLang="en-US"/>
          </a:p>
        </p:txBody>
      </p:sp>
    </p:spTree>
    <p:extLst>
      <p:ext uri="{BB962C8B-B14F-4D97-AF65-F5344CB8AC3E}">
        <p14:creationId xmlns:p14="http://schemas.microsoft.com/office/powerpoint/2010/main" val="388153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eaLnBrk="1" fontAlgn="auto" hangingPunct="1">
              <a:spcBef>
                <a:spcPts val="0"/>
              </a:spcBef>
              <a:spcAft>
                <a:spcPts val="0"/>
              </a:spcAft>
              <a:defRPr/>
            </a:pPr>
            <a:r>
              <a:rPr lang="zh-CN" altLang="en-US" dirty="0">
                <a:latin typeface="+mn-lt"/>
                <a:ea typeface="+mn-ea"/>
              </a:rPr>
              <a:t>结果显示，</a:t>
            </a:r>
            <a:endParaRPr lang="en-US" altLang="zh-CN" dirty="0">
              <a:latin typeface="+mn-lt"/>
              <a:ea typeface="+mn-ea"/>
            </a:endParaRPr>
          </a:p>
          <a:p>
            <a:pPr eaLnBrk="1" fontAlgn="auto" hangingPunct="1">
              <a:spcBef>
                <a:spcPts val="0"/>
              </a:spcBef>
              <a:spcAft>
                <a:spcPts val="0"/>
              </a:spcAft>
              <a:defRPr/>
            </a:pPr>
            <a:r>
              <a:rPr lang="zh-CN" altLang="en-US" dirty="0">
                <a:latin typeface="+mn-lt"/>
                <a:ea typeface="+mn-ea"/>
              </a:rPr>
              <a:t>在</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精神分裂症患者相比于一般人群的潜在寿命损失</a:t>
            </a:r>
            <a:r>
              <a:rPr lang="zh-CN" altLang="en-US" dirty="0">
                <a:latin typeface="+mn-lt"/>
                <a:ea typeface="+mn-ea"/>
              </a:rPr>
              <a:t>方面，</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精神分裂症可造成平均</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14.5</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95% CI 11.2-17.8</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）年的潜在寿命损失；其中，男性患者（</a:t>
            </a:r>
            <a:r>
              <a:rPr lang="en-US" altLang="zh-CN" kern="0" dirty="0">
                <a:solidFill>
                  <a:srgbClr val="000000"/>
                </a:solidFill>
                <a:latin typeface="Arial" panose="020B0604020202020204" pitchFamily="34" charset="0"/>
                <a:ea typeface="微软雅黑" panose="020B0503020204020204" pitchFamily="34" charset="-122"/>
              </a:rPr>
              <a:t>15.9, 13.8-18.0</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）的潜在寿命损失较女性患者（</a:t>
            </a:r>
            <a:r>
              <a:rPr lang="en-US" altLang="zh-CN" kern="0" dirty="0">
                <a:solidFill>
                  <a:srgbClr val="000000"/>
                </a:solidFill>
                <a:latin typeface="Arial" panose="020B0604020202020204" pitchFamily="34" charset="0"/>
                <a:ea typeface="微软雅黑" panose="020B0503020204020204" pitchFamily="34" charset="-122"/>
              </a:rPr>
              <a:t>13.6, 11.4-15.8</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）更严重；亚洲研究中，精神分裂症患者的潜在寿命损失最轻（</a:t>
            </a:r>
            <a:r>
              <a:rPr lang="en-US" altLang="zh-CN" kern="0" dirty="0">
                <a:solidFill>
                  <a:srgbClr val="000000"/>
                </a:solidFill>
                <a:latin typeface="Arial" panose="020B0604020202020204" pitchFamily="34" charset="0"/>
                <a:ea typeface="微软雅黑" panose="020B0503020204020204" pitchFamily="34" charset="-122"/>
              </a:rPr>
              <a:t>12.8, 10.7-15.0</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），非洲最重（</a:t>
            </a:r>
            <a:r>
              <a:rPr lang="en-US" altLang="zh-CN" kern="0" dirty="0">
                <a:solidFill>
                  <a:srgbClr val="000000"/>
                </a:solidFill>
                <a:latin typeface="Arial" panose="020B0604020202020204" pitchFamily="34" charset="0"/>
                <a:ea typeface="微软雅黑" panose="020B0503020204020204" pitchFamily="34" charset="-122"/>
              </a:rPr>
              <a:t>27.7, 25.5-25.9</a:t>
            </a:r>
            <a:endParaRPr lang="zh-CN" altLang="en-US" dirty="0">
              <a:ea typeface="微软雅黑" panose="020B0503020204020204" pitchFamily="34" charset="-122"/>
            </a:endParaRPr>
          </a:p>
          <a:p>
            <a:pPr eaLnBrk="1" fontAlgn="auto" hangingPunct="1">
              <a:spcBef>
                <a:spcPts val="0"/>
              </a:spcBef>
              <a:spcAft>
                <a:spcPts val="0"/>
              </a:spcAft>
              <a:defRPr/>
            </a:pPr>
            <a:r>
              <a:rPr lang="zh-CN" altLang="en-US" kern="0" dirty="0">
                <a:solidFill>
                  <a:srgbClr val="000000"/>
                </a:solidFill>
                <a:latin typeface="Arial" panose="020B0604020202020204" pitchFamily="34" charset="0"/>
                <a:ea typeface="微软雅黑" panose="020B0503020204020204" pitchFamily="34" charset="-122"/>
                <a:cs typeface="Arial" panose="020B0604020202020204" pitchFamily="34" charset="0"/>
              </a:rPr>
              <a:t>在</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精神分裂症患者的预期寿命</a:t>
            </a:r>
            <a:r>
              <a:rPr lang="zh-CN" altLang="en-US" kern="0" dirty="0">
                <a:solidFill>
                  <a:srgbClr val="000000"/>
                </a:solidFill>
                <a:latin typeface="Arial" panose="020B0604020202020204" pitchFamily="34" charset="0"/>
                <a:ea typeface="微软雅黑" panose="020B0503020204020204" pitchFamily="34" charset="-122"/>
                <a:cs typeface="Arial" panose="020B0604020202020204" pitchFamily="34" charset="0"/>
              </a:rPr>
              <a:t>方面，</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精神分裂症患者总体加权平均预期寿命为</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64.7</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61.1-71.3</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）岁；</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 </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其中，男性患者（</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59.9, 55.5-64.3</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）的平均预期寿命较女性患者（</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67.6, 63.1-72.1</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）更低；非洲（</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46.3, 42.7-49.9</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）和亚洲（</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60.2, 56.6-63.8</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）研究中，患者的预期寿命较短，北美洲研究中，患者的平均预期寿命达</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68.6</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岁</a:t>
            </a:r>
            <a:r>
              <a:rPr lang="en-US" altLang="zh-CN" kern="0" dirty="0">
                <a:solidFill>
                  <a:srgbClr val="000000"/>
                </a:solidFill>
                <a:latin typeface="Arial" panose="020B0604020202020204" pitchFamily="34" charset="0"/>
                <a:ea typeface="微软雅黑" panose="020B0503020204020204" pitchFamily="34" charset="-122"/>
                <a:cs typeface="Times New Roman" panose="02020603050405020304" pitchFamily="18" charset="0"/>
              </a:rPr>
              <a:t> (95% CI 65.0-72.2</a:t>
            </a:r>
            <a:r>
              <a:rPr lang="zh-CN"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en-US"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eaLnBrk="1" fontAlgn="auto" hangingPunct="1">
              <a:spcBef>
                <a:spcPts val="0"/>
              </a:spcBef>
              <a:spcAft>
                <a:spcPts val="0"/>
              </a:spcAft>
              <a:defRPr/>
            </a:pPr>
            <a:endParaRPr lang="en-US" altLang="zh-CN"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a:defRPr/>
            </a:pPr>
            <a:r>
              <a:rPr lang="zh-CN" altLang="en-US" sz="1500" dirty="0"/>
              <a:t>结论：提示加强精分诊治对于临床和公共卫生的重要性</a:t>
            </a:r>
            <a:endParaRPr lang="en-US" altLang="zh-CN" sz="1500" dirty="0"/>
          </a:p>
          <a:p>
            <a:pPr>
              <a:defRPr/>
            </a:pPr>
            <a:endParaRPr lang="zh-CN" altLang="en-US" dirty="0"/>
          </a:p>
          <a:p>
            <a:pPr eaLnBrk="1" fontAlgn="auto" hangingPunct="1">
              <a:spcBef>
                <a:spcPts val="0"/>
              </a:spcBef>
              <a:spcAft>
                <a:spcPts val="0"/>
              </a:spcAft>
              <a:defRPr/>
            </a:pPr>
            <a:endParaRPr lang="zh-CN" altLang="zh-CN" kern="100" dirty="0">
              <a:latin typeface="等线" panose="02010600030101010101" pitchFamily="2" charset="-122"/>
              <a:ea typeface="+mn-ea"/>
              <a:cs typeface="Times New Roman" panose="02020603050405020304" pitchFamily="18" charset="0"/>
            </a:endParaRPr>
          </a:p>
          <a:p>
            <a:pPr eaLnBrk="1" fontAlgn="auto" hangingPunct="1">
              <a:spcBef>
                <a:spcPts val="0"/>
              </a:spcBef>
              <a:spcAft>
                <a:spcPts val="0"/>
              </a:spcAft>
              <a:defRPr/>
            </a:pPr>
            <a:endParaRPr lang="zh-CN" altLang="en-US" dirty="0">
              <a:ea typeface="微软雅黑" panose="020B0503020204020204" pitchFamily="34" charset="-122"/>
            </a:endParaRPr>
          </a:p>
          <a:p>
            <a:pPr eaLnBrk="1" fontAlgn="auto" hangingPunct="1">
              <a:spcBef>
                <a:spcPts val="0"/>
              </a:spcBef>
              <a:spcAft>
                <a:spcPts val="0"/>
              </a:spcAft>
              <a:defRPr/>
            </a:pPr>
            <a:endParaRPr lang="zh-CN" altLang="en-US" dirty="0">
              <a:ea typeface="微软雅黑" panose="020B0503020204020204" pitchFamily="34" charset="-122"/>
            </a:endParaRPr>
          </a:p>
        </p:txBody>
      </p:sp>
      <p:sp>
        <p:nvSpPr>
          <p:cNvPr id="40964" name="灯片编号占位符 3"/>
          <p:cNvSpPr>
            <a:spLocks noGrp="1"/>
          </p:cNvSpPr>
          <p:nvPr>
            <p:ph type="sldNum" sz="quarter" idx="5"/>
          </p:nvPr>
        </p:nvSpPr>
        <p:spPr>
          <a:noFill/>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BC78969E-7923-4783-AEAB-CD7F99520820}" type="slidenum">
              <a:rPr lang="zh-CN" altLang="en-US" sz="1200" smtClean="0"/>
              <a:pPr/>
              <a:t>65</a:t>
            </a:fld>
            <a:endParaRPr lang="zh-CN" altLang="en-US" sz="1200" smtClean="0"/>
          </a:p>
        </p:txBody>
      </p:sp>
    </p:spTree>
    <p:extLst>
      <p:ext uri="{BB962C8B-B14F-4D97-AF65-F5344CB8AC3E}">
        <p14:creationId xmlns:p14="http://schemas.microsoft.com/office/powerpoint/2010/main" val="174472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2012844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178303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2646373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4635" y="106114"/>
            <a:ext cx="10515600" cy="813969"/>
          </a:xfrm>
        </p:spPr>
        <p:txBody>
          <a:bodyPr>
            <a:normAutofit/>
          </a:bodyPr>
          <a:lstStyle>
            <a:lvl1pPr>
              <a:defRPr sz="3200" b="1" spc="200" baseline="0">
                <a:solidFill>
                  <a:schemeClr val="accent5">
                    <a:lumMod val="50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385285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4635" y="106114"/>
            <a:ext cx="10515600" cy="813969"/>
          </a:xfrm>
        </p:spPr>
        <p:txBody>
          <a:bodyPr>
            <a:normAutofit/>
          </a:bodyPr>
          <a:lstStyle>
            <a:lvl1pPr>
              <a:defRPr sz="3200" b="1" spc="200" baseline="0">
                <a:solidFill>
                  <a:schemeClr val="accent5">
                    <a:lumMod val="50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418833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4635" y="106114"/>
            <a:ext cx="10515600" cy="813969"/>
          </a:xfrm>
        </p:spPr>
        <p:txBody>
          <a:bodyPr>
            <a:normAutofit/>
          </a:bodyPr>
          <a:lstStyle>
            <a:lvl1pPr>
              <a:defRPr sz="3200" b="1" spc="200" baseline="0">
                <a:solidFill>
                  <a:schemeClr val="accent5">
                    <a:lumMod val="50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Tree>
    <p:extLst>
      <p:ext uri="{BB962C8B-B14F-4D97-AF65-F5344CB8AC3E}">
        <p14:creationId xmlns:p14="http://schemas.microsoft.com/office/powerpoint/2010/main" val="4106581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4635" y="106114"/>
            <a:ext cx="10515600" cy="813969"/>
          </a:xfrm>
        </p:spPr>
        <p:txBody>
          <a:bodyPr>
            <a:normAutofit/>
          </a:bodyPr>
          <a:lstStyle>
            <a:lvl1pPr>
              <a:defRPr sz="3200" b="1" spc="200" baseline="0">
                <a:solidFill>
                  <a:schemeClr val="accent5">
                    <a:lumMod val="50000"/>
                  </a:schemeClr>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820358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3C9405-D162-3747-96AA-FF7AE6D91D5B}"/>
              </a:ext>
            </a:extLst>
          </p:cNvPr>
          <p:cNvPicPr>
            <a:picLocks noChangeAspect="1"/>
          </p:cNvPicPr>
          <p:nvPr userDrawn="1"/>
        </p:nvPicPr>
        <p:blipFill>
          <a:blip r:embed="rId2"/>
          <a:stretch>
            <a:fillRect/>
          </a:stretch>
        </p:blipFill>
        <p:spPr>
          <a:xfrm>
            <a:off x="0" y="0"/>
            <a:ext cx="12192000" cy="6863046"/>
          </a:xfrm>
          <a:prstGeom prst="rect">
            <a:avLst/>
          </a:prstGeom>
        </p:spPr>
      </p:pic>
      <p:sp>
        <p:nvSpPr>
          <p:cNvPr id="2" name="矩形 1">
            <a:extLst>
              <a:ext uri="{FF2B5EF4-FFF2-40B4-BE49-F238E27FC236}">
                <a16:creationId xmlns:a16="http://schemas.microsoft.com/office/drawing/2014/main" id="{1DF7496B-8018-C64A-AC1E-8A372607416D}"/>
              </a:ext>
            </a:extLst>
          </p:cNvPr>
          <p:cNvSpPr/>
          <p:nvPr userDrawn="1"/>
        </p:nvSpPr>
        <p:spPr>
          <a:xfrm>
            <a:off x="0" y="4716379"/>
            <a:ext cx="12192000" cy="2141621"/>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3105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620000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4006989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221397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372360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2732028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3602983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258436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5BFBD24-42EC-4D57-9C5A-8CA30E0BE2D6}" type="datetimeFigureOut">
              <a:rPr lang="zh-CN" altLang="en-US" smtClean="0"/>
              <a:t>2021/3/1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2432101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FBD24-42EC-4D57-9C5A-8CA30E0BE2D6}" type="datetimeFigureOut">
              <a:rPr lang="zh-CN" altLang="en-US" smtClean="0"/>
              <a:t>2021/3/1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56412-868E-4EB0-A710-C7C855104EE2}" type="slidenum">
              <a:rPr lang="zh-CN" altLang="en-US" smtClean="0"/>
              <a:t>‹#›</a:t>
            </a:fld>
            <a:endParaRPr lang="zh-CN" altLang="en-US"/>
          </a:p>
        </p:txBody>
      </p:sp>
    </p:spTree>
    <p:extLst>
      <p:ext uri="{BB962C8B-B14F-4D97-AF65-F5344CB8AC3E}">
        <p14:creationId xmlns:p14="http://schemas.microsoft.com/office/powerpoint/2010/main" val="2175045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oleObject" Target="../embeddings/oleObject4.bin"/><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9.png"/><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7.png"/><Relationship Id="rId5" Type="http://schemas.openxmlformats.org/officeDocument/2006/relationships/oleObject" Target="../embeddings/oleObject5.bin"/><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0.emf"/><Relationship Id="rId5" Type="http://schemas.openxmlformats.org/officeDocument/2006/relationships/oleObject" Target="../embeddings/oleObject9.bin"/><Relationship Id="rId4" Type="http://schemas.openxmlformats.org/officeDocument/2006/relationships/image" Target="../media/image59.emf"/></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1.bin"/><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精神医学</a:t>
            </a:r>
            <a:r>
              <a:rPr lang="en-US" altLang="zh-CN" dirty="0" smtClean="0"/>
              <a:t/>
            </a:r>
            <a:br>
              <a:rPr lang="en-US" altLang="zh-CN" dirty="0" smtClean="0"/>
            </a:br>
            <a:r>
              <a:rPr lang="zh-CN" altLang="en-US" sz="4400" b="1" dirty="0" smtClean="0"/>
              <a:t>绪论</a:t>
            </a:r>
            <a:r>
              <a:rPr lang="en-US" altLang="zh-CN" sz="4400" b="1" dirty="0" smtClean="0"/>
              <a:t>/</a:t>
            </a:r>
            <a:r>
              <a:rPr lang="zh-CN" altLang="en-US" sz="4400" b="1" dirty="0" smtClean="0"/>
              <a:t>病因</a:t>
            </a:r>
            <a:endParaRPr lang="zh-CN" altLang="en-US" sz="4400" b="1" dirty="0"/>
          </a:p>
        </p:txBody>
      </p:sp>
      <p:sp>
        <p:nvSpPr>
          <p:cNvPr id="3" name="副标题 2"/>
          <p:cNvSpPr>
            <a:spLocks noGrp="1"/>
          </p:cNvSpPr>
          <p:nvPr>
            <p:ph type="subTitle" idx="1"/>
          </p:nvPr>
        </p:nvSpPr>
        <p:spPr/>
        <p:txBody>
          <a:bodyPr/>
          <a:lstStyle/>
          <a:p>
            <a:r>
              <a:rPr lang="zh-CN" altLang="en-US" dirty="0" smtClean="0"/>
              <a:t>复旦大学附属华山医院</a:t>
            </a:r>
            <a:endParaRPr lang="en-US" altLang="zh-CN" dirty="0" smtClean="0"/>
          </a:p>
          <a:p>
            <a:r>
              <a:rPr lang="en-US" altLang="zh-CN" dirty="0" smtClean="0"/>
              <a:t>2021/03/02</a:t>
            </a:r>
            <a:endParaRPr lang="zh-CN" altLang="en-US" dirty="0"/>
          </a:p>
        </p:txBody>
      </p:sp>
    </p:spTree>
    <p:extLst>
      <p:ext uri="{BB962C8B-B14F-4D97-AF65-F5344CB8AC3E}">
        <p14:creationId xmlns:p14="http://schemas.microsoft.com/office/powerpoint/2010/main" val="1703675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35FD638-4572-42FF-BAB8-4A759EB1CA5F}" type="slidenum">
              <a:rPr kumimoji="0" lang="en-US" altLang="zh-CN" sz="1400"/>
              <a:pPr>
                <a:spcBef>
                  <a:spcPct val="0"/>
                </a:spcBef>
                <a:buClrTx/>
                <a:buSzTx/>
                <a:buFontTx/>
                <a:buNone/>
              </a:pPr>
              <a:t>10</a:t>
            </a:fld>
            <a:endParaRPr kumimoji="0" lang="en-US" altLang="zh-CN" sz="1400"/>
          </a:p>
        </p:txBody>
      </p:sp>
      <p:sp>
        <p:nvSpPr>
          <p:cNvPr id="13315" name="Rectangle 2"/>
          <p:cNvSpPr>
            <a:spLocks noGrp="1" noChangeArrowheads="1"/>
          </p:cNvSpPr>
          <p:nvPr>
            <p:ph type="title"/>
          </p:nvPr>
        </p:nvSpPr>
        <p:spPr/>
        <p:txBody>
          <a:bodyPr/>
          <a:lstStyle/>
          <a:p>
            <a:pPr eaLnBrk="1" hangingPunct="1"/>
            <a:r>
              <a:rPr lang="en-US" altLang="zh-CN" smtClean="0"/>
              <a:t>Position of psychiatry</a:t>
            </a:r>
          </a:p>
        </p:txBody>
      </p:sp>
      <p:sp>
        <p:nvSpPr>
          <p:cNvPr id="13316" name="Rectangle 3"/>
          <p:cNvSpPr>
            <a:spLocks noGrp="1" noChangeArrowheads="1"/>
          </p:cNvSpPr>
          <p:nvPr>
            <p:ph type="body" idx="1"/>
          </p:nvPr>
        </p:nvSpPr>
        <p:spPr/>
        <p:txBody>
          <a:bodyPr/>
          <a:lstStyle/>
          <a:p>
            <a:pPr eaLnBrk="1" hangingPunct="1"/>
            <a:r>
              <a:rPr lang="en-US" altLang="zh-CN" smtClean="0"/>
              <a:t>Internal medicine</a:t>
            </a:r>
          </a:p>
          <a:p>
            <a:pPr eaLnBrk="1" hangingPunct="1"/>
            <a:r>
              <a:rPr lang="en-US" altLang="zh-CN" smtClean="0"/>
              <a:t>Surgery</a:t>
            </a:r>
          </a:p>
          <a:p>
            <a:pPr eaLnBrk="1" hangingPunct="1"/>
            <a:r>
              <a:rPr lang="en-US" altLang="zh-CN" smtClean="0"/>
              <a:t>Gynecology &amp; obstetrics</a:t>
            </a:r>
          </a:p>
          <a:p>
            <a:pPr eaLnBrk="1" hangingPunct="1"/>
            <a:r>
              <a:rPr lang="en-US" altLang="zh-CN" smtClean="0"/>
              <a:t>Pediatrics</a:t>
            </a:r>
          </a:p>
          <a:p>
            <a:pPr eaLnBrk="1" hangingPunct="1"/>
            <a:r>
              <a:rPr lang="en-US" altLang="zh-CN" smtClean="0"/>
              <a:t>Psychiatry</a:t>
            </a:r>
          </a:p>
          <a:p>
            <a:pPr eaLnBrk="1" hangingPunct="1"/>
            <a:endParaRPr lang="en-US" altLang="zh-CN" smtClean="0"/>
          </a:p>
        </p:txBody>
      </p:sp>
      <p:pic>
        <p:nvPicPr>
          <p:cNvPr id="13317" name="Picture 6" descr="CIMG0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038600"/>
            <a:ext cx="4876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580321" y="2331948"/>
            <a:ext cx="5298558" cy="1200329"/>
          </a:xfrm>
          <a:prstGeom prst="rect">
            <a:avLst/>
          </a:prstGeom>
          <a:noFill/>
        </p:spPr>
        <p:txBody>
          <a:bodyPr wrap="square" rtlCol="0">
            <a:spAutoFit/>
          </a:bodyPr>
          <a:lstStyle/>
          <a:p>
            <a:r>
              <a:rPr lang="zh-CN" altLang="en-US" sz="2400" dirty="0" smtClean="0"/>
              <a:t>精神医学是临床医学的一个重要分支，与内外妇儿并列为临床五大学科，是医学生的必修课之一</a:t>
            </a:r>
            <a:endParaRPr lang="zh-CN" altLang="en-US" sz="2400" dirty="0"/>
          </a:p>
        </p:txBody>
      </p:sp>
    </p:spTree>
    <p:extLst>
      <p:ext uri="{BB962C8B-B14F-4D97-AF65-F5344CB8AC3E}">
        <p14:creationId xmlns:p14="http://schemas.microsoft.com/office/powerpoint/2010/main" val="1754505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502A7D1-E270-40E0-9CBD-5CE7AE96C2FE}" type="slidenum">
              <a:rPr kumimoji="0" lang="en-US" altLang="zh-CN" sz="1400"/>
              <a:pPr>
                <a:spcBef>
                  <a:spcPct val="0"/>
                </a:spcBef>
                <a:buClrTx/>
                <a:buSzTx/>
                <a:buFontTx/>
                <a:buNone/>
              </a:pPr>
              <a:t>11</a:t>
            </a:fld>
            <a:endParaRPr kumimoji="0" lang="en-US" altLang="zh-CN" sz="1400"/>
          </a:p>
        </p:txBody>
      </p:sp>
      <p:sp>
        <p:nvSpPr>
          <p:cNvPr id="18435" name="Rectangle 2"/>
          <p:cNvSpPr>
            <a:spLocks noGrp="1" noChangeArrowheads="1"/>
          </p:cNvSpPr>
          <p:nvPr>
            <p:ph type="title"/>
          </p:nvPr>
        </p:nvSpPr>
        <p:spPr>
          <a:xfrm>
            <a:off x="3505201" y="836613"/>
            <a:ext cx="5038725" cy="576262"/>
          </a:xfrm>
        </p:spPr>
        <p:txBody>
          <a:bodyPr/>
          <a:lstStyle/>
          <a:p>
            <a:pPr eaLnBrk="1" hangingPunct="1"/>
            <a:r>
              <a:rPr lang="en-US" altLang="zh-CN" sz="2800" dirty="0">
                <a:solidFill>
                  <a:srgbClr val="FF0000"/>
                </a:solidFill>
              </a:rPr>
              <a:t>Psychosis=</a:t>
            </a:r>
            <a:r>
              <a:rPr lang="zh-CN" altLang="en-US" sz="2800" dirty="0">
                <a:solidFill>
                  <a:srgbClr val="FF0000"/>
                </a:solidFill>
              </a:rPr>
              <a:t>精神病</a:t>
            </a:r>
          </a:p>
        </p:txBody>
      </p:sp>
      <p:sp>
        <p:nvSpPr>
          <p:cNvPr id="18436" name="Rectangle 3"/>
          <p:cNvSpPr>
            <a:spLocks noGrp="1" noChangeArrowheads="1"/>
          </p:cNvSpPr>
          <p:nvPr>
            <p:ph type="body" idx="1"/>
          </p:nvPr>
        </p:nvSpPr>
        <p:spPr>
          <a:xfrm>
            <a:off x="1386663" y="1730634"/>
            <a:ext cx="9501078" cy="4114800"/>
          </a:xfrm>
        </p:spPr>
        <p:txBody>
          <a:bodyPr>
            <a:normAutofit fontScale="92500" lnSpcReduction="10000"/>
          </a:bodyPr>
          <a:lstStyle/>
          <a:p>
            <a:pPr eaLnBrk="1" hangingPunct="1">
              <a:lnSpc>
                <a:spcPct val="90000"/>
              </a:lnSpc>
            </a:pPr>
            <a:r>
              <a:rPr lang="en-US" altLang="zh-CN" dirty="0">
                <a:solidFill>
                  <a:schemeClr val="hlink"/>
                </a:solidFill>
              </a:rPr>
              <a:t>Psychosis</a:t>
            </a:r>
            <a:r>
              <a:rPr lang="en-US" altLang="zh-CN" dirty="0"/>
              <a:t>-major/minor -fundamental mental derangement characterized by defective or lost contact with reality  </a:t>
            </a:r>
            <a:endParaRPr lang="en-US" altLang="zh-CN" dirty="0" smtClean="0"/>
          </a:p>
          <a:p>
            <a:pPr marL="0" indent="0" eaLnBrk="1" hangingPunct="1">
              <a:lnSpc>
                <a:spcPct val="90000"/>
              </a:lnSpc>
              <a:buNone/>
            </a:pPr>
            <a:r>
              <a:rPr lang="en-US" altLang="zh-CN" sz="2000" b="1" dirty="0"/>
              <a:t> </a:t>
            </a:r>
            <a:r>
              <a:rPr lang="en-US" altLang="zh-CN" sz="2000" b="1" dirty="0" smtClean="0"/>
              <a:t>   </a:t>
            </a:r>
            <a:r>
              <a:rPr lang="zh-CN" altLang="en-US" sz="2000" b="1" dirty="0" smtClean="0"/>
              <a:t>精神</a:t>
            </a:r>
            <a:r>
              <a:rPr lang="zh-CN" altLang="en-US" sz="2000" b="1" dirty="0"/>
              <a:t>完全错乱为特点，或脱离现实</a:t>
            </a:r>
          </a:p>
          <a:p>
            <a:pPr eaLnBrk="1" hangingPunct="1">
              <a:lnSpc>
                <a:spcPct val="90000"/>
              </a:lnSpc>
            </a:pPr>
            <a:endParaRPr lang="en-US" altLang="zh-CN" sz="2400" b="1" dirty="0"/>
          </a:p>
          <a:p>
            <a:pPr eaLnBrk="1" hangingPunct="1">
              <a:lnSpc>
                <a:spcPct val="90000"/>
              </a:lnSpc>
            </a:pPr>
            <a:r>
              <a:rPr lang="zh-CN" altLang="en-US" sz="2400" b="1" dirty="0"/>
              <a:t>以幻觉、妄想、显著的思维障碍等</a:t>
            </a:r>
            <a:r>
              <a:rPr lang="zh-CN" altLang="en-US" sz="2400" b="1" dirty="0">
                <a:latin typeface="Times New Roman" panose="02020603050405020304" pitchFamily="18" charset="0"/>
              </a:rPr>
              <a:t>“</a:t>
            </a:r>
            <a:r>
              <a:rPr lang="zh-CN" altLang="en-US" sz="2400" b="1" dirty="0">
                <a:solidFill>
                  <a:schemeClr val="hlink"/>
                </a:solidFill>
              </a:rPr>
              <a:t>精神病性</a:t>
            </a:r>
            <a:r>
              <a:rPr lang="zh-CN" altLang="en-US" sz="2400" b="1" dirty="0">
                <a:solidFill>
                  <a:schemeClr val="hlink"/>
                </a:solidFill>
                <a:latin typeface="Times New Roman" panose="02020603050405020304" pitchFamily="18" charset="0"/>
              </a:rPr>
              <a:t>”</a:t>
            </a:r>
            <a:r>
              <a:rPr lang="zh-CN" altLang="en-US" sz="2400" b="1" dirty="0">
                <a:solidFill>
                  <a:schemeClr val="hlink"/>
                </a:solidFill>
              </a:rPr>
              <a:t>症状</a:t>
            </a:r>
            <a:r>
              <a:rPr lang="zh-CN" altLang="en-US" sz="2400" b="1" dirty="0"/>
              <a:t>为主要临床相</a:t>
            </a:r>
            <a:r>
              <a:rPr lang="zh-CN" altLang="en-US" sz="2400" b="1" dirty="0" smtClean="0"/>
              <a:t>。</a:t>
            </a:r>
            <a:endParaRPr lang="en-US" altLang="zh-CN" sz="2400" b="1" dirty="0" smtClean="0"/>
          </a:p>
          <a:p>
            <a:pPr marL="0" indent="0" eaLnBrk="1" hangingPunct="1">
              <a:lnSpc>
                <a:spcPct val="90000"/>
              </a:lnSpc>
              <a:buNone/>
            </a:pPr>
            <a:r>
              <a:rPr lang="en-US" altLang="zh-CN" sz="2400" b="1" dirty="0"/>
              <a:t> </a:t>
            </a:r>
            <a:r>
              <a:rPr lang="en-US" altLang="zh-CN" sz="2400" b="1" dirty="0" smtClean="0"/>
              <a:t> </a:t>
            </a:r>
            <a:r>
              <a:rPr lang="zh-CN" altLang="en-US" sz="2400" b="1" dirty="0" smtClean="0"/>
              <a:t>常见</a:t>
            </a:r>
            <a:r>
              <a:rPr lang="zh-CN" altLang="en-US" sz="2400" b="1" dirty="0"/>
              <a:t>精神分裂症和偏执性精神病</a:t>
            </a:r>
            <a:endParaRPr lang="en-US" altLang="zh-CN" sz="2400" b="1" dirty="0"/>
          </a:p>
          <a:p>
            <a:pPr eaLnBrk="1" hangingPunct="1">
              <a:lnSpc>
                <a:spcPct val="90000"/>
              </a:lnSpc>
            </a:pPr>
            <a:endParaRPr lang="zh-CN" altLang="en-US" sz="2400" b="1" dirty="0"/>
          </a:p>
          <a:p>
            <a:pPr eaLnBrk="1" hangingPunct="1">
              <a:lnSpc>
                <a:spcPct val="90000"/>
              </a:lnSpc>
            </a:pPr>
            <a:r>
              <a:rPr lang="zh-CN" altLang="en-US" sz="2400" b="1" dirty="0">
                <a:solidFill>
                  <a:schemeClr val="hlink"/>
                </a:solidFill>
              </a:rPr>
              <a:t>精神病</a:t>
            </a:r>
            <a:r>
              <a:rPr lang="zh-CN" altLang="en-US" sz="2400" b="1" dirty="0"/>
              <a:t>是一组不同原因所致的大脑功能紊乱，临床突出表现精神</a:t>
            </a:r>
            <a:r>
              <a:rPr lang="zh-CN" altLang="en-US" sz="2400" b="1" dirty="0" smtClean="0"/>
              <a:t>活</a:t>
            </a:r>
            <a:endParaRPr lang="en-US" altLang="zh-CN" sz="2400" b="1" dirty="0" smtClean="0"/>
          </a:p>
          <a:p>
            <a:pPr marL="0" indent="0" eaLnBrk="1" hangingPunct="1">
              <a:lnSpc>
                <a:spcPct val="90000"/>
              </a:lnSpc>
              <a:buNone/>
            </a:pPr>
            <a:r>
              <a:rPr lang="en-US" altLang="zh-CN" sz="2400" b="1" dirty="0"/>
              <a:t> </a:t>
            </a:r>
            <a:r>
              <a:rPr lang="en-US" altLang="zh-CN" sz="2400" b="1" dirty="0" smtClean="0"/>
              <a:t>  </a:t>
            </a:r>
            <a:r>
              <a:rPr lang="zh-CN" altLang="en-US" sz="2400" b="1" dirty="0" smtClean="0"/>
              <a:t>动</a:t>
            </a:r>
            <a:r>
              <a:rPr lang="zh-CN" altLang="en-US" sz="2400" b="1" dirty="0"/>
              <a:t>异常。广义指各类精神障碍，狭义指较为严重的一组疾病。</a:t>
            </a:r>
          </a:p>
          <a:p>
            <a:pPr eaLnBrk="1" hangingPunct="1">
              <a:lnSpc>
                <a:spcPct val="90000"/>
              </a:lnSpc>
              <a:buFont typeface="Wingdings" panose="05000000000000000000" pitchFamily="2" charset="2"/>
              <a:buNone/>
            </a:pPr>
            <a:r>
              <a:rPr lang="zh-CN" altLang="en-US" dirty="0"/>
              <a:t>   </a:t>
            </a:r>
          </a:p>
          <a:p>
            <a:pPr eaLnBrk="1" hangingPunct="1">
              <a:lnSpc>
                <a:spcPct val="90000"/>
              </a:lnSpc>
              <a:buFont typeface="Wingdings" panose="05000000000000000000" pitchFamily="2" charset="2"/>
              <a:buNone/>
            </a:pPr>
            <a:endParaRPr lang="zh-CN" altLang="en-US" dirty="0"/>
          </a:p>
          <a:p>
            <a:pPr eaLnBrk="1" hangingPunct="1">
              <a:lnSpc>
                <a:spcPct val="90000"/>
              </a:lnSpc>
            </a:pPr>
            <a:endParaRPr lang="zh-CN" altLang="en-US" dirty="0"/>
          </a:p>
          <a:p>
            <a:pPr eaLnBrk="1" hangingPunct="1">
              <a:lnSpc>
                <a:spcPct val="90000"/>
              </a:lnSpc>
            </a:pPr>
            <a:endParaRPr lang="en-US" altLang="zh-CN" dirty="0"/>
          </a:p>
        </p:txBody>
      </p:sp>
      <p:sp>
        <p:nvSpPr>
          <p:cNvPr id="18437" name="Text Box 4"/>
          <p:cNvSpPr txBox="1">
            <a:spLocks noChangeArrowheads="1"/>
          </p:cNvSpPr>
          <p:nvPr/>
        </p:nvSpPr>
        <p:spPr bwMode="auto">
          <a:xfrm>
            <a:off x="974097" y="5954137"/>
            <a:ext cx="101009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None/>
            </a:pPr>
            <a:r>
              <a:rPr lang="en-US" altLang="zh-CN" sz="1600" dirty="0">
                <a:latin typeface="Times New Roman" panose="02020603050405020304" pitchFamily="18" charset="0"/>
              </a:rPr>
              <a:t>Webster’s Dictionary tenth edition,1995 Merriam-Webster, Incorporated. </a:t>
            </a:r>
            <a:r>
              <a:rPr lang="zh-CN" altLang="en-US" sz="1600" dirty="0" smtClean="0">
                <a:latin typeface="Times New Roman" panose="02020603050405020304" pitchFamily="18" charset="0"/>
              </a:rPr>
              <a:t>中国</a:t>
            </a:r>
            <a:r>
              <a:rPr lang="zh-CN" altLang="en-US" sz="1600" dirty="0">
                <a:latin typeface="Times New Roman" panose="02020603050405020304" pitchFamily="18" charset="0"/>
              </a:rPr>
              <a:t>医学百科全书</a:t>
            </a:r>
            <a:r>
              <a:rPr lang="en-US" altLang="zh-CN" sz="1600" dirty="0">
                <a:latin typeface="Times New Roman" panose="02020603050405020304" pitchFamily="18" charset="0"/>
              </a:rPr>
              <a:t>-</a:t>
            </a:r>
            <a:r>
              <a:rPr lang="zh-CN" altLang="en-US" sz="1600" dirty="0">
                <a:latin typeface="Times New Roman" panose="02020603050405020304" pitchFamily="18" charset="0"/>
              </a:rPr>
              <a:t>精神病学分册，</a:t>
            </a:r>
            <a:r>
              <a:rPr lang="en-US" altLang="zh-CN" sz="1600" dirty="0">
                <a:latin typeface="Times New Roman" panose="02020603050405020304" pitchFamily="18" charset="0"/>
              </a:rPr>
              <a:t>1984</a:t>
            </a:r>
            <a:r>
              <a:rPr lang="zh-CN" altLang="en-US" sz="1600" dirty="0">
                <a:latin typeface="Times New Roman" panose="02020603050405020304" pitchFamily="18" charset="0"/>
              </a:rPr>
              <a:t>上海科学技术</a:t>
            </a:r>
            <a:r>
              <a:rPr lang="zh-CN" altLang="en-US" sz="1600" dirty="0" smtClean="0">
                <a:latin typeface="Times New Roman" panose="02020603050405020304" pitchFamily="18" charset="0"/>
              </a:rPr>
              <a:t>出版社       博学</a:t>
            </a:r>
            <a:r>
              <a:rPr lang="en-US" altLang="zh-CN" sz="1600" dirty="0" smtClean="0">
                <a:latin typeface="Times New Roman" panose="02020603050405020304" pitchFamily="18" charset="0"/>
              </a:rPr>
              <a:t>. </a:t>
            </a:r>
            <a:r>
              <a:rPr lang="zh-CN" altLang="en-US" sz="1600" dirty="0" smtClean="0">
                <a:latin typeface="Times New Roman" panose="02020603050405020304" pitchFamily="18" charset="0"/>
              </a:rPr>
              <a:t>临床医学系列</a:t>
            </a:r>
            <a:r>
              <a:rPr lang="en-US" altLang="zh-CN" sz="1600" dirty="0" smtClean="0">
                <a:latin typeface="Times New Roman" panose="02020603050405020304" pitchFamily="18" charset="0"/>
              </a:rPr>
              <a:t>-</a:t>
            </a:r>
            <a:r>
              <a:rPr lang="zh-CN" altLang="en-US" sz="1600" dirty="0" smtClean="0">
                <a:latin typeface="Times New Roman" panose="02020603050405020304" pitchFamily="18" charset="0"/>
              </a:rPr>
              <a:t>精神医学第二版，</a:t>
            </a:r>
            <a:r>
              <a:rPr lang="en-US" altLang="zh-CN" sz="1600" dirty="0" smtClean="0">
                <a:latin typeface="Times New Roman" panose="02020603050405020304" pitchFamily="18" charset="0"/>
              </a:rPr>
              <a:t>2009</a:t>
            </a:r>
            <a:r>
              <a:rPr lang="zh-CN" altLang="en-US" sz="1600" dirty="0" smtClean="0">
                <a:latin typeface="Times New Roman" panose="02020603050405020304" pitchFamily="18" charset="0"/>
              </a:rPr>
              <a:t>，复旦大学出版社</a:t>
            </a:r>
            <a:endParaRPr lang="en-US" altLang="zh-CN" sz="2400" dirty="0">
              <a:latin typeface="Times New Roman" panose="02020603050405020304" pitchFamily="18" charset="0"/>
            </a:endParaRPr>
          </a:p>
        </p:txBody>
      </p:sp>
    </p:spTree>
    <p:extLst>
      <p:ext uri="{BB962C8B-B14F-4D97-AF65-F5344CB8AC3E}">
        <p14:creationId xmlns:p14="http://schemas.microsoft.com/office/powerpoint/2010/main" val="21576401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668731F-C507-45AB-8988-5983CA153462}" type="slidenum">
              <a:rPr kumimoji="0" lang="en-US" altLang="zh-CN" sz="1400"/>
              <a:pPr>
                <a:spcBef>
                  <a:spcPct val="0"/>
                </a:spcBef>
                <a:buClrTx/>
                <a:buSzTx/>
                <a:buFontTx/>
                <a:buNone/>
              </a:pPr>
              <a:t>12</a:t>
            </a:fld>
            <a:endParaRPr kumimoji="0" lang="en-US" altLang="zh-CN" sz="1400"/>
          </a:p>
        </p:txBody>
      </p:sp>
      <p:sp>
        <p:nvSpPr>
          <p:cNvPr id="19459" name="Rectangle 2"/>
          <p:cNvSpPr>
            <a:spLocks noGrp="1" noChangeArrowheads="1"/>
          </p:cNvSpPr>
          <p:nvPr>
            <p:ph type="title"/>
          </p:nvPr>
        </p:nvSpPr>
        <p:spPr>
          <a:xfrm>
            <a:off x="1456659" y="365125"/>
            <a:ext cx="9897141" cy="1325563"/>
          </a:xfrm>
        </p:spPr>
        <p:txBody>
          <a:bodyPr>
            <a:normAutofit fontScale="90000"/>
          </a:bodyPr>
          <a:lstStyle/>
          <a:p>
            <a:r>
              <a:rPr lang="en-US" altLang="zh-CN" b="1" dirty="0" smtClean="0"/>
              <a:t/>
            </a:r>
            <a:br>
              <a:rPr lang="en-US" altLang="zh-CN" b="1" dirty="0" smtClean="0"/>
            </a:br>
            <a:r>
              <a:rPr lang="en-US" altLang="zh-CN" b="1" dirty="0" smtClean="0"/>
              <a:t>Mental </a:t>
            </a:r>
            <a:r>
              <a:rPr lang="en-US" altLang="zh-CN" b="1" dirty="0"/>
              <a:t>disorder </a:t>
            </a:r>
            <a:r>
              <a:rPr lang="zh-CN" altLang="en-US" sz="3600" b="1" dirty="0" smtClean="0"/>
              <a:t>精神障碍</a:t>
            </a:r>
            <a:r>
              <a:rPr lang="en-US" altLang="zh-CN" sz="3600" b="1" dirty="0" smtClean="0"/>
              <a:t>=</a:t>
            </a:r>
            <a:r>
              <a:rPr lang="zh-CN" altLang="en-US" sz="3600" b="1" dirty="0" smtClean="0"/>
              <a:t>精神疾病</a:t>
            </a:r>
            <a:r>
              <a:rPr lang="zh-CN" altLang="en-US" dirty="0"/>
              <a:t/>
            </a:r>
            <a:br>
              <a:rPr lang="zh-CN" altLang="en-US" dirty="0"/>
            </a:br>
            <a:endParaRPr lang="zh-CN" altLang="en-US" dirty="0" smtClean="0"/>
          </a:p>
        </p:txBody>
      </p:sp>
      <p:sp>
        <p:nvSpPr>
          <p:cNvPr id="19460" name="Rectangle 3"/>
          <p:cNvSpPr>
            <a:spLocks noGrp="1" noChangeArrowheads="1"/>
          </p:cNvSpPr>
          <p:nvPr>
            <p:ph type="body" idx="1"/>
          </p:nvPr>
        </p:nvSpPr>
        <p:spPr>
          <a:xfrm>
            <a:off x="1116419" y="2017713"/>
            <a:ext cx="9548037" cy="4114800"/>
          </a:xfrm>
        </p:spPr>
        <p:txBody>
          <a:bodyPr/>
          <a:lstStyle/>
          <a:p>
            <a:pPr eaLnBrk="1" hangingPunct="1"/>
            <a:r>
              <a:rPr lang="zh-CN" altLang="en-US" sz="2400" b="1" dirty="0" smtClean="0"/>
              <a:t>精神障碍，是</a:t>
            </a:r>
            <a:r>
              <a:rPr lang="zh-CN" altLang="en-US" sz="2400" b="1" dirty="0"/>
              <a:t>指由各种原因引起的</a:t>
            </a:r>
            <a:r>
              <a:rPr lang="zh-CN" altLang="en-US" sz="2400" b="1" dirty="0" smtClean="0"/>
              <a:t>感知、情感</a:t>
            </a:r>
            <a:r>
              <a:rPr lang="zh-CN" altLang="en-US" sz="2400" b="1" dirty="0"/>
              <a:t>和思维等精神活动的紊乱或者</a:t>
            </a:r>
            <a:r>
              <a:rPr lang="zh-CN" altLang="en-US" sz="2400" b="1" dirty="0" smtClean="0"/>
              <a:t>异常，导致</a:t>
            </a:r>
            <a:r>
              <a:rPr lang="zh-CN" altLang="en-US" sz="2400" b="1" dirty="0"/>
              <a:t>患者明显的心理痛苦或者社会适应等功能损害</a:t>
            </a:r>
            <a:r>
              <a:rPr lang="en-US" altLang="zh-CN" sz="2400" b="1" dirty="0"/>
              <a:t>.</a:t>
            </a:r>
          </a:p>
          <a:p>
            <a:pPr eaLnBrk="1" hangingPunct="1"/>
            <a:endParaRPr lang="en-US" altLang="zh-CN" sz="2400" b="1" dirty="0"/>
          </a:p>
          <a:p>
            <a:pPr eaLnBrk="1" hangingPunct="1"/>
            <a:r>
              <a:rPr lang="zh-CN" altLang="en-US" sz="2400" b="1" dirty="0" smtClean="0"/>
              <a:t>严重精神障碍，是</a:t>
            </a:r>
            <a:r>
              <a:rPr lang="zh-CN" altLang="en-US" sz="2400" b="1" dirty="0"/>
              <a:t>指疾病症状</a:t>
            </a:r>
            <a:r>
              <a:rPr lang="zh-CN" altLang="en-US" sz="2400" b="1" dirty="0" smtClean="0"/>
              <a:t>严重，导致</a:t>
            </a:r>
            <a:r>
              <a:rPr lang="zh-CN" altLang="en-US" sz="2400" b="1" dirty="0"/>
              <a:t>患者社会适应等功能严重</a:t>
            </a:r>
            <a:r>
              <a:rPr lang="zh-CN" altLang="en-US" sz="2400" b="1" dirty="0" smtClean="0"/>
              <a:t>损害，对</a:t>
            </a:r>
            <a:r>
              <a:rPr lang="zh-CN" altLang="en-US" sz="2400" b="1" dirty="0"/>
              <a:t>自身健康状况或者客观现实不能完整</a:t>
            </a:r>
            <a:r>
              <a:rPr lang="zh-CN" altLang="en-US" sz="2400" b="1" dirty="0" smtClean="0"/>
              <a:t>认识，或者</a:t>
            </a:r>
            <a:r>
              <a:rPr lang="zh-CN" altLang="en-US" sz="2400" b="1" dirty="0"/>
              <a:t>不能处理自身事物的</a:t>
            </a:r>
            <a:r>
              <a:rPr lang="zh-CN" altLang="en-US" sz="2400" b="1" dirty="0" smtClean="0"/>
              <a:t>精神障碍。</a:t>
            </a:r>
            <a:endParaRPr lang="en-US" altLang="zh-CN" sz="2400" b="1" dirty="0"/>
          </a:p>
          <a:p>
            <a:pPr eaLnBrk="1" hangingPunct="1"/>
            <a:endParaRPr lang="en-US" altLang="zh-CN" b="1" dirty="0" smtClean="0"/>
          </a:p>
        </p:txBody>
      </p:sp>
      <p:sp>
        <p:nvSpPr>
          <p:cNvPr id="19461" name="Text Box 4"/>
          <p:cNvSpPr txBox="1">
            <a:spLocks noChangeArrowheads="1"/>
          </p:cNvSpPr>
          <p:nvPr/>
        </p:nvSpPr>
        <p:spPr bwMode="auto">
          <a:xfrm>
            <a:off x="1456659" y="6308725"/>
            <a:ext cx="607920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None/>
            </a:pPr>
            <a:r>
              <a:rPr lang="zh-CN" altLang="en-US" sz="1600" dirty="0" smtClean="0"/>
              <a:t>中华人民共和国精神卫生法，法律</a:t>
            </a:r>
            <a:r>
              <a:rPr lang="zh-CN" altLang="en-US" sz="1600" dirty="0"/>
              <a:t>出版社</a:t>
            </a:r>
            <a:r>
              <a:rPr lang="en-US" altLang="zh-CN" sz="1600" dirty="0"/>
              <a:t>2012,10</a:t>
            </a:r>
          </a:p>
        </p:txBody>
      </p:sp>
      <p:pic>
        <p:nvPicPr>
          <p:cNvPr id="1946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0325" y="4916489"/>
            <a:ext cx="1708150"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20353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2589214" y="214313"/>
            <a:ext cx="7793037" cy="1143000"/>
          </a:xfrm>
        </p:spPr>
        <p:txBody>
          <a:bodyPr/>
          <a:lstStyle/>
          <a:p>
            <a:r>
              <a:rPr lang="en-US" altLang="zh-CN" smtClean="0"/>
              <a:t>DSM-5</a:t>
            </a:r>
            <a:r>
              <a:rPr lang="zh-CN" altLang="en-US" smtClean="0"/>
              <a:t>对精神障碍的定义</a:t>
            </a:r>
          </a:p>
        </p:txBody>
      </p:sp>
      <p:sp>
        <p:nvSpPr>
          <p:cNvPr id="20483" name="灯片编号占位符 2"/>
          <p:cNvSpPr>
            <a:spLocks noGrp="1"/>
          </p:cNvSpPr>
          <p:nvPr>
            <p:ph type="sldNum" sz="quarter" idx="12"/>
          </p:nvPr>
        </p:nvSpPr>
        <p:spPr>
          <a:xfrm>
            <a:off x="8077200" y="635635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19A1F64-A58C-45ED-BBC2-4CD38968FD01}" type="slidenum">
              <a:rPr kumimoji="0" lang="zh-CN" altLang="en-US" sz="1400">
                <a:latin typeface="Lucida Sans Unicode" panose="020B0602030504020204" pitchFamily="34" charset="0"/>
                <a:ea typeface="黑体" panose="02010609060101010101" pitchFamily="49" charset="-122"/>
              </a:rPr>
              <a:pPr>
                <a:spcBef>
                  <a:spcPct val="0"/>
                </a:spcBef>
                <a:buClrTx/>
                <a:buSzTx/>
                <a:buFontTx/>
                <a:buNone/>
              </a:pPr>
              <a:t>13</a:t>
            </a:fld>
            <a:endParaRPr kumimoji="0" lang="en-US" altLang="zh-CN" sz="1400">
              <a:latin typeface="Lucida Sans Unicode" panose="020B0602030504020204" pitchFamily="34" charset="0"/>
              <a:ea typeface="黑体" panose="02010609060101010101" pitchFamily="49" charset="-122"/>
            </a:endParaRPr>
          </a:p>
        </p:txBody>
      </p:sp>
      <p:sp>
        <p:nvSpPr>
          <p:cNvPr id="4" name="文本占位符 3"/>
          <p:cNvSpPr>
            <a:spLocks noGrp="1"/>
          </p:cNvSpPr>
          <p:nvPr>
            <p:ph type="body" idx="1"/>
          </p:nvPr>
        </p:nvSpPr>
        <p:spPr>
          <a:xfrm>
            <a:off x="1031358" y="1357314"/>
            <a:ext cx="10324214" cy="3473485"/>
          </a:xfrm>
        </p:spPr>
        <p:style>
          <a:lnRef idx="2">
            <a:schemeClr val="accent1"/>
          </a:lnRef>
          <a:fillRef idx="1">
            <a:schemeClr val="lt1"/>
          </a:fillRef>
          <a:effectRef idx="0">
            <a:schemeClr val="accent1"/>
          </a:effectRef>
          <a:fontRef idx="minor">
            <a:schemeClr val="dk1"/>
          </a:fontRef>
        </p:style>
        <p:txBody>
          <a:bodyPr>
            <a:noAutofit/>
          </a:bodyPr>
          <a:lstStyle/>
          <a:p>
            <a:pPr marL="365760" indent="-256032">
              <a:buFont typeface="Wingdings 3"/>
              <a:buChar char=""/>
              <a:defRPr/>
            </a:pPr>
            <a:r>
              <a:rPr lang="zh-CN" altLang="en-US" sz="2400" dirty="0" smtClean="0">
                <a:latin typeface="+mn-ea"/>
              </a:rPr>
              <a:t>精神障碍是以临床显著的</a:t>
            </a:r>
            <a:r>
              <a:rPr lang="zh-CN" altLang="en-US" sz="2400" b="1" u="sng" dirty="0" smtClean="0">
                <a:solidFill>
                  <a:srgbClr val="FF0000"/>
                </a:solidFill>
                <a:latin typeface="+mn-ea"/>
              </a:rPr>
              <a:t>个体</a:t>
            </a:r>
            <a:r>
              <a:rPr lang="zh-CN" altLang="en-US" sz="2400" dirty="0" smtClean="0">
                <a:solidFill>
                  <a:srgbClr val="FF0000"/>
                </a:solidFill>
                <a:latin typeface="+mn-ea"/>
              </a:rPr>
              <a:t>认知</a:t>
            </a:r>
            <a:r>
              <a:rPr lang="zh-CN" altLang="en-US" sz="2400" dirty="0" smtClean="0">
                <a:latin typeface="+mn-ea"/>
              </a:rPr>
              <a:t>、</a:t>
            </a:r>
            <a:r>
              <a:rPr lang="zh-CN" altLang="en-US" sz="2400" dirty="0" smtClean="0">
                <a:solidFill>
                  <a:srgbClr val="FF0000"/>
                </a:solidFill>
                <a:latin typeface="+mn-ea"/>
              </a:rPr>
              <a:t>情感</a:t>
            </a:r>
            <a:r>
              <a:rPr lang="zh-CN" altLang="en-US" sz="2400" dirty="0" smtClean="0">
                <a:latin typeface="+mn-ea"/>
              </a:rPr>
              <a:t>调节或</a:t>
            </a:r>
            <a:r>
              <a:rPr lang="zh-CN" altLang="en-US" sz="2400" dirty="0" smtClean="0">
                <a:solidFill>
                  <a:srgbClr val="FF0000"/>
                </a:solidFill>
                <a:latin typeface="+mn-ea"/>
              </a:rPr>
              <a:t>行为</a:t>
            </a:r>
            <a:r>
              <a:rPr lang="zh-CN" altLang="en-US" sz="2400" dirty="0" smtClean="0">
                <a:latin typeface="+mn-ea"/>
              </a:rPr>
              <a:t>紊乱为特征的一种综合征，它反映了个体心理、生理、发育过程中相关的</a:t>
            </a:r>
            <a:r>
              <a:rPr lang="zh-CN" altLang="en-US" sz="2400" dirty="0" smtClean="0">
                <a:solidFill>
                  <a:srgbClr val="FF0000"/>
                </a:solidFill>
                <a:latin typeface="+mn-ea"/>
              </a:rPr>
              <a:t>精神</a:t>
            </a:r>
            <a:r>
              <a:rPr lang="zh-CN" altLang="en-US" sz="2400" b="1" dirty="0" smtClean="0">
                <a:solidFill>
                  <a:srgbClr val="FF0000"/>
                </a:solidFill>
                <a:latin typeface="+mn-ea"/>
              </a:rPr>
              <a:t>功能障碍</a:t>
            </a:r>
            <a:endParaRPr lang="en-US" altLang="zh-CN" sz="2400" b="1" dirty="0" smtClean="0">
              <a:solidFill>
                <a:srgbClr val="FF0000"/>
              </a:solidFill>
              <a:latin typeface="+mn-ea"/>
            </a:endParaRPr>
          </a:p>
          <a:p>
            <a:pPr marL="365760" indent="-256032">
              <a:buFont typeface="Wingdings 3"/>
              <a:buChar char=""/>
              <a:defRPr/>
            </a:pPr>
            <a:r>
              <a:rPr lang="zh-CN" altLang="en-US" sz="2400" dirty="0" smtClean="0">
                <a:latin typeface="+mn-ea"/>
              </a:rPr>
              <a:t>精神障碍常与社会、工作或其他重要活动中的重大困扰或功能损害相关</a:t>
            </a:r>
            <a:endParaRPr lang="en-US" altLang="zh-CN" sz="2400" dirty="0" smtClean="0">
              <a:latin typeface="+mn-ea"/>
            </a:endParaRPr>
          </a:p>
          <a:p>
            <a:pPr marL="365760" indent="-256032">
              <a:buFont typeface="Wingdings 3"/>
              <a:buChar char=""/>
              <a:defRPr/>
            </a:pPr>
            <a:r>
              <a:rPr lang="zh-CN" altLang="en-US" sz="2400" dirty="0" smtClean="0">
                <a:latin typeface="+mn-ea"/>
              </a:rPr>
              <a:t>对于因为压力或丧失</a:t>
            </a:r>
            <a:r>
              <a:rPr lang="en-US" altLang="zh-CN" sz="2400" dirty="0" smtClean="0">
                <a:latin typeface="+mn-ea"/>
              </a:rPr>
              <a:t>(</a:t>
            </a:r>
            <a:r>
              <a:rPr lang="zh-CN" altLang="en-US" sz="2400" dirty="0" smtClean="0">
                <a:latin typeface="+mn-ea"/>
              </a:rPr>
              <a:t>如爱人死亡</a:t>
            </a:r>
            <a:r>
              <a:rPr lang="en-US" altLang="zh-CN" sz="2400" dirty="0" smtClean="0">
                <a:latin typeface="+mn-ea"/>
              </a:rPr>
              <a:t>)</a:t>
            </a:r>
            <a:r>
              <a:rPr lang="zh-CN" altLang="en-US" sz="2400" dirty="0" smtClean="0">
                <a:latin typeface="+mn-ea"/>
              </a:rPr>
              <a:t>而产生的可以预见的、文化认知所理解的反应，并不属于精神障碍</a:t>
            </a:r>
            <a:endParaRPr lang="en-US" altLang="zh-CN" sz="2400" dirty="0" smtClean="0">
              <a:latin typeface="+mn-ea"/>
            </a:endParaRPr>
          </a:p>
          <a:p>
            <a:pPr marL="365760" indent="-256032">
              <a:buFont typeface="Wingdings 3"/>
              <a:buChar char=""/>
              <a:defRPr/>
            </a:pPr>
            <a:r>
              <a:rPr lang="zh-CN" altLang="en-US" sz="2400" dirty="0" smtClean="0">
                <a:latin typeface="+mn-ea"/>
              </a:rPr>
              <a:t>社会偏差行为（例如政治、宗教、性）主要属于个人与社会的冲突，这类问题也不属于精神障碍，除非这种偏差行为或冲突是因上述</a:t>
            </a:r>
            <a:r>
              <a:rPr lang="zh-CN" altLang="en-US" sz="2400" b="1" u="sng" dirty="0" smtClean="0">
                <a:solidFill>
                  <a:srgbClr val="FF0000"/>
                </a:solidFill>
                <a:latin typeface="+mn-ea"/>
              </a:rPr>
              <a:t>个体</a:t>
            </a:r>
            <a:r>
              <a:rPr lang="zh-CN" altLang="en-US" sz="2400" dirty="0" smtClean="0">
                <a:latin typeface="+mn-ea"/>
              </a:rPr>
              <a:t>功能障碍所导致的</a:t>
            </a:r>
          </a:p>
        </p:txBody>
      </p:sp>
      <p:pic>
        <p:nvPicPr>
          <p:cNvPr id="20485" name="图片 1"/>
          <p:cNvPicPr>
            <a:picLocks noChangeAspect="1" noChangeArrowheads="1"/>
          </p:cNvPicPr>
          <p:nvPr/>
        </p:nvPicPr>
        <p:blipFill>
          <a:blip r:embed="rId2">
            <a:extLst>
              <a:ext uri="{28A0092B-C50C-407E-A947-70E740481C1C}">
                <a14:useLocalDpi xmlns:a14="http://schemas.microsoft.com/office/drawing/2010/main" val="0"/>
              </a:ext>
            </a:extLst>
          </a:blip>
          <a:srcRect t="19820" b="12386"/>
          <a:stretch>
            <a:fillRect/>
          </a:stretch>
        </p:blipFill>
        <p:spPr bwMode="auto">
          <a:xfrm>
            <a:off x="1031358" y="4832386"/>
            <a:ext cx="10324214" cy="170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矩形 5"/>
          <p:cNvSpPr>
            <a:spLocks noChangeArrowheads="1"/>
          </p:cNvSpPr>
          <p:nvPr/>
        </p:nvSpPr>
        <p:spPr bwMode="auto">
          <a:xfrm>
            <a:off x="1881188" y="6581776"/>
            <a:ext cx="8501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200">
                <a:latin typeface="Lucida Sans Unicode" panose="020B0602030504020204" pitchFamily="34" charset="0"/>
                <a:ea typeface="黑体" panose="02010609060101010101" pitchFamily="49" charset="-122"/>
              </a:rPr>
              <a:t>Diagnostic And Statistical Manual Of Mental Disorders, Fifth Edition, American Psychiatric Association, 2013 </a:t>
            </a:r>
            <a:endParaRPr lang="zh-CN" altLang="en-US" sz="1200">
              <a:latin typeface="Lucida Sans Unicode" panose="020B0602030504020204" pitchFamily="34" charset="0"/>
              <a:ea typeface="黑体" panose="02010609060101010101" pitchFamily="49" charset="-122"/>
            </a:endParaRPr>
          </a:p>
        </p:txBody>
      </p:sp>
    </p:spTree>
    <p:extLst>
      <p:ext uri="{BB962C8B-B14F-4D97-AF65-F5344CB8AC3E}">
        <p14:creationId xmlns:p14="http://schemas.microsoft.com/office/powerpoint/2010/main" val="15365562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D3E7EEF-9CD7-48FC-B51A-061A64E261E8}" type="slidenum">
              <a:rPr kumimoji="0" lang="en-US" altLang="zh-CN" sz="1400"/>
              <a:pPr>
                <a:spcBef>
                  <a:spcPct val="0"/>
                </a:spcBef>
                <a:buClrTx/>
                <a:buSzTx/>
                <a:buFontTx/>
                <a:buNone/>
              </a:pPr>
              <a:t>14</a:t>
            </a:fld>
            <a:endParaRPr kumimoji="0" lang="en-US" altLang="zh-CN" sz="1400"/>
          </a:p>
        </p:txBody>
      </p:sp>
      <p:sp>
        <p:nvSpPr>
          <p:cNvPr id="21507" name="Rectangle 2"/>
          <p:cNvSpPr>
            <a:spLocks noGrp="1" noChangeArrowheads="1"/>
          </p:cNvSpPr>
          <p:nvPr>
            <p:ph type="title"/>
          </p:nvPr>
        </p:nvSpPr>
        <p:spPr>
          <a:xfrm>
            <a:off x="2674939" y="617538"/>
            <a:ext cx="7793037" cy="881062"/>
          </a:xfrm>
        </p:spPr>
        <p:txBody>
          <a:bodyPr/>
          <a:lstStyle/>
          <a:p>
            <a:pPr eaLnBrk="1" hangingPunct="1"/>
            <a:r>
              <a:rPr lang="en-US" altLang="zh-CN" sz="3600"/>
              <a:t> Mental health-</a:t>
            </a:r>
            <a:r>
              <a:rPr lang="zh-CN" altLang="en-US" sz="2800"/>
              <a:t>精神卫生</a:t>
            </a:r>
            <a:r>
              <a:rPr lang="en-US" altLang="zh-CN" sz="2800"/>
              <a:t>/</a:t>
            </a:r>
            <a:r>
              <a:rPr lang="zh-CN" altLang="en-US" sz="2800"/>
              <a:t>心理卫生</a:t>
            </a:r>
          </a:p>
        </p:txBody>
      </p:sp>
      <p:sp>
        <p:nvSpPr>
          <p:cNvPr id="21508" name="Rectangle 3"/>
          <p:cNvSpPr>
            <a:spLocks noGrp="1" noChangeArrowheads="1"/>
          </p:cNvSpPr>
          <p:nvPr>
            <p:ph type="body" idx="1"/>
          </p:nvPr>
        </p:nvSpPr>
        <p:spPr>
          <a:xfrm>
            <a:off x="2617311" y="1993107"/>
            <a:ext cx="6989762" cy="4114800"/>
          </a:xfrm>
        </p:spPr>
        <p:txBody>
          <a:bodyPr/>
          <a:lstStyle/>
          <a:p>
            <a:pPr eaLnBrk="1" hangingPunct="1"/>
            <a:r>
              <a:rPr lang="zh-CN" altLang="en-US" b="1" dirty="0"/>
              <a:t>这是</a:t>
            </a:r>
            <a:r>
              <a:rPr lang="en-US" altLang="zh-CN" b="1" dirty="0"/>
              <a:t>20</a:t>
            </a:r>
            <a:r>
              <a:rPr lang="zh-CN" altLang="en-US" b="1" dirty="0"/>
              <a:t>世纪</a:t>
            </a:r>
            <a:r>
              <a:rPr lang="en-US" altLang="zh-CN" b="1" dirty="0"/>
              <a:t>70</a:t>
            </a:r>
            <a:r>
              <a:rPr lang="zh-CN" altLang="en-US" b="1" dirty="0"/>
              <a:t>年代流行起来的名字</a:t>
            </a:r>
            <a:endParaRPr lang="en-US" altLang="zh-CN" b="1" dirty="0"/>
          </a:p>
          <a:p>
            <a:pPr eaLnBrk="1" hangingPunct="1"/>
            <a:r>
              <a:rPr lang="zh-CN" altLang="en-US" b="1" dirty="0"/>
              <a:t>狭义指预防和治疗精神</a:t>
            </a:r>
            <a:r>
              <a:rPr lang="en-US" altLang="zh-CN" b="1" dirty="0"/>
              <a:t>/</a:t>
            </a:r>
            <a:r>
              <a:rPr lang="zh-CN" altLang="en-US" b="1" dirty="0"/>
              <a:t>心理障碍，减少复发，促进健康。</a:t>
            </a:r>
          </a:p>
          <a:p>
            <a:pPr eaLnBrk="1" hangingPunct="1"/>
            <a:r>
              <a:rPr lang="zh-CN" altLang="en-US" b="1" dirty="0"/>
              <a:t>广义指提高人群的精神</a:t>
            </a:r>
            <a:r>
              <a:rPr lang="en-US" altLang="zh-CN" b="1" dirty="0"/>
              <a:t>/</a:t>
            </a:r>
            <a:r>
              <a:rPr lang="zh-CN" altLang="en-US" b="1" dirty="0"/>
              <a:t>心理健康水平。</a:t>
            </a:r>
          </a:p>
        </p:txBody>
      </p:sp>
      <p:pic>
        <p:nvPicPr>
          <p:cNvPr id="21510" name="Picture 7" descr="PE0271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4572000"/>
            <a:ext cx="1738313"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379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1C497DF-142F-4693-AB19-EFEA968582E9}" type="slidenum">
              <a:rPr kumimoji="0" lang="en-US" altLang="zh-CN" sz="1400"/>
              <a:pPr>
                <a:spcBef>
                  <a:spcPct val="0"/>
                </a:spcBef>
                <a:buClrTx/>
                <a:buSzTx/>
                <a:buFontTx/>
                <a:buNone/>
              </a:pPr>
              <a:t>15</a:t>
            </a:fld>
            <a:endParaRPr kumimoji="0" lang="en-US" altLang="zh-CN" sz="1400"/>
          </a:p>
        </p:txBody>
      </p:sp>
      <p:sp>
        <p:nvSpPr>
          <p:cNvPr id="22531" name="Rectangle 2"/>
          <p:cNvSpPr>
            <a:spLocks noGrp="1" noChangeArrowheads="1"/>
          </p:cNvSpPr>
          <p:nvPr>
            <p:ph type="title"/>
          </p:nvPr>
        </p:nvSpPr>
        <p:spPr>
          <a:xfrm>
            <a:off x="2782889" y="765175"/>
            <a:ext cx="6886575" cy="647700"/>
          </a:xfrm>
        </p:spPr>
        <p:txBody>
          <a:bodyPr>
            <a:normAutofit fontScale="90000"/>
          </a:bodyPr>
          <a:lstStyle/>
          <a:p>
            <a:pPr eaLnBrk="1" hangingPunct="1"/>
            <a:r>
              <a:rPr lang="en-US" altLang="zh-CN" sz="3200"/>
              <a:t/>
            </a:r>
            <a:br>
              <a:rPr lang="en-US" altLang="zh-CN" sz="3200"/>
            </a:br>
            <a:r>
              <a:rPr lang="en-US" altLang="zh-CN" sz="3600"/>
              <a:t/>
            </a:r>
            <a:br>
              <a:rPr lang="en-US" altLang="zh-CN" sz="3600"/>
            </a:br>
            <a:r>
              <a:rPr lang="en-US" altLang="zh-CN" sz="3200"/>
              <a:t>Mental and behavior problem </a:t>
            </a:r>
          </a:p>
        </p:txBody>
      </p:sp>
      <p:sp>
        <p:nvSpPr>
          <p:cNvPr id="22532" name="Rectangle 3"/>
          <p:cNvSpPr>
            <a:spLocks noGrp="1" noChangeArrowheads="1"/>
          </p:cNvSpPr>
          <p:nvPr>
            <p:ph type="body" idx="1"/>
          </p:nvPr>
        </p:nvSpPr>
        <p:spPr>
          <a:xfrm>
            <a:off x="2286000" y="2060576"/>
            <a:ext cx="7772400" cy="3883025"/>
          </a:xfrm>
        </p:spPr>
        <p:txBody>
          <a:bodyPr/>
          <a:lstStyle/>
          <a:p>
            <a:pPr eaLnBrk="1" hangingPunct="1"/>
            <a:r>
              <a:rPr lang="zh-CN" altLang="en-US" b="1" dirty="0" smtClean="0">
                <a:solidFill>
                  <a:schemeClr val="hlink"/>
                </a:solidFill>
              </a:rPr>
              <a:t>心理</a:t>
            </a:r>
            <a:r>
              <a:rPr lang="en-US" altLang="zh-CN" b="1" dirty="0" smtClean="0">
                <a:solidFill>
                  <a:schemeClr val="hlink"/>
                </a:solidFill>
              </a:rPr>
              <a:t>/</a:t>
            </a:r>
            <a:r>
              <a:rPr lang="zh-CN" altLang="en-US" b="1" dirty="0" smtClean="0">
                <a:solidFill>
                  <a:schemeClr val="hlink"/>
                </a:solidFill>
              </a:rPr>
              <a:t>行为问题</a:t>
            </a:r>
          </a:p>
          <a:p>
            <a:pPr eaLnBrk="1" hangingPunct="1"/>
            <a:r>
              <a:rPr lang="zh-CN" altLang="en-US" b="1" dirty="0" smtClean="0"/>
              <a:t>指酗酒、吸毒、自杀、适应障碍、儿童逃学和离家出走等行为问题，我国一般将此类情况称为</a:t>
            </a:r>
            <a:r>
              <a:rPr lang="zh-CN" altLang="en-US" b="1" dirty="0" smtClean="0">
                <a:latin typeface="Times New Roman" panose="02020603050405020304" pitchFamily="18" charset="0"/>
              </a:rPr>
              <a:t>“</a:t>
            </a:r>
            <a:r>
              <a:rPr lang="zh-CN" altLang="en-US" b="1" dirty="0" smtClean="0"/>
              <a:t>心理障碍</a:t>
            </a:r>
            <a:r>
              <a:rPr lang="zh-CN" altLang="en-US" b="1" dirty="0" smtClean="0">
                <a:latin typeface="Times New Roman" panose="02020603050405020304" pitchFamily="18" charset="0"/>
              </a:rPr>
              <a:t>”</a:t>
            </a:r>
            <a:r>
              <a:rPr lang="zh-CN" altLang="en-US" dirty="0" smtClean="0"/>
              <a:t>。</a:t>
            </a:r>
          </a:p>
        </p:txBody>
      </p:sp>
      <p:pic>
        <p:nvPicPr>
          <p:cNvPr id="22534" name="Picture 7" descr="PE02043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4038600"/>
            <a:ext cx="164465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201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2207568" y="836712"/>
          <a:ext cx="7620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555" name="灯片编号占位符 1"/>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F21A74C-A84D-4401-B249-1576A49A43C6}" type="slidenum">
              <a:rPr kumimoji="0" lang="zh-CN" altLang="en-US" sz="1400"/>
              <a:pPr>
                <a:spcBef>
                  <a:spcPct val="0"/>
                </a:spcBef>
                <a:buClrTx/>
                <a:buSzTx/>
                <a:buFontTx/>
                <a:buNone/>
              </a:pPr>
              <a:t>16</a:t>
            </a:fld>
            <a:endParaRPr kumimoji="0" lang="zh-CN" altLang="en-US" sz="1400"/>
          </a:p>
        </p:txBody>
      </p:sp>
    </p:spTree>
    <p:extLst>
      <p:ext uri="{BB962C8B-B14F-4D97-AF65-F5344CB8AC3E}">
        <p14:creationId xmlns:p14="http://schemas.microsoft.com/office/powerpoint/2010/main" val="3744255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FF0000"/>
                </a:solidFill>
              </a:rPr>
              <a:t>疾病模式转变</a:t>
            </a:r>
            <a:endParaRPr lang="zh-CN" altLang="en-US" b="1" dirty="0">
              <a:solidFill>
                <a:srgbClr val="FF0000"/>
              </a:solidFill>
            </a:endParaRPr>
          </a:p>
        </p:txBody>
      </p:sp>
      <p:sp>
        <p:nvSpPr>
          <p:cNvPr id="3" name="内容占位符 2"/>
          <p:cNvSpPr>
            <a:spLocks noGrp="1"/>
          </p:cNvSpPr>
          <p:nvPr>
            <p:ph idx="1"/>
          </p:nvPr>
        </p:nvSpPr>
        <p:spPr/>
        <p:txBody>
          <a:bodyPr/>
          <a:lstStyle/>
          <a:p>
            <a:r>
              <a:rPr lang="zh-CN" altLang="en-US" dirty="0" smtClean="0"/>
              <a:t>生物医学模式</a:t>
            </a:r>
            <a:r>
              <a:rPr lang="en-US" altLang="zh-CN" dirty="0" smtClean="0"/>
              <a:t>---</a:t>
            </a:r>
            <a:r>
              <a:rPr lang="zh-CN" altLang="en-US" dirty="0" smtClean="0"/>
              <a:t>解剖、生理、病理等</a:t>
            </a:r>
            <a:r>
              <a:rPr lang="en-US" altLang="zh-CN" dirty="0" smtClean="0"/>
              <a:t>-----</a:t>
            </a:r>
            <a:r>
              <a:rPr lang="zh-CN" altLang="en-US" dirty="0" smtClean="0"/>
              <a:t>看病治病</a:t>
            </a:r>
            <a:endParaRPr lang="en-US" altLang="zh-CN" dirty="0" smtClean="0"/>
          </a:p>
          <a:p>
            <a:endParaRPr lang="en-US" altLang="zh-CN" dirty="0"/>
          </a:p>
          <a:p>
            <a:r>
              <a:rPr lang="en-US" altLang="zh-CN" dirty="0" smtClean="0"/>
              <a:t>20</a:t>
            </a:r>
            <a:r>
              <a:rPr lang="zh-CN" altLang="en-US" dirty="0" smtClean="0"/>
              <a:t>世纪</a:t>
            </a:r>
            <a:r>
              <a:rPr lang="en-US" altLang="zh-CN" dirty="0" smtClean="0"/>
              <a:t>70</a:t>
            </a:r>
            <a:r>
              <a:rPr lang="zh-CN" altLang="en-US" dirty="0" smtClean="0"/>
              <a:t>年代</a:t>
            </a:r>
            <a:endParaRPr lang="en-US" altLang="zh-CN" dirty="0" smtClean="0"/>
          </a:p>
          <a:p>
            <a:r>
              <a:rPr lang="zh-CN" altLang="en-US" dirty="0" smtClean="0"/>
              <a:t>生物</a:t>
            </a:r>
            <a:r>
              <a:rPr lang="en-US" altLang="zh-CN" dirty="0" smtClean="0"/>
              <a:t>-</a:t>
            </a:r>
            <a:r>
              <a:rPr lang="zh-CN" altLang="en-US" dirty="0" smtClean="0"/>
              <a:t>心理</a:t>
            </a:r>
            <a:r>
              <a:rPr lang="en-US" altLang="zh-CN" dirty="0" smtClean="0"/>
              <a:t>-</a:t>
            </a:r>
            <a:r>
              <a:rPr lang="zh-CN" altLang="en-US" dirty="0" smtClean="0"/>
              <a:t>社会医学模式</a:t>
            </a:r>
            <a:r>
              <a:rPr lang="en-US" altLang="zh-CN" dirty="0" smtClean="0"/>
              <a:t>---</a:t>
            </a:r>
            <a:r>
              <a:rPr lang="zh-CN" altLang="en-US" dirty="0" smtClean="0"/>
              <a:t>解剖、生理、病理，心理、社会等</a:t>
            </a:r>
            <a:r>
              <a:rPr lang="en-US" altLang="zh-CN" dirty="0" smtClean="0"/>
              <a:t>--------</a:t>
            </a:r>
            <a:r>
              <a:rPr lang="zh-CN" altLang="en-US" dirty="0" smtClean="0"/>
              <a:t>看病治人</a:t>
            </a:r>
            <a:r>
              <a:rPr lang="en-US" altLang="zh-CN" dirty="0" smtClean="0"/>
              <a:t>/</a:t>
            </a:r>
            <a:r>
              <a:rPr lang="zh-CN" altLang="en-US" dirty="0" smtClean="0"/>
              <a:t>看病救人</a:t>
            </a:r>
            <a:endParaRPr lang="en-US" altLang="zh-CN" dirty="0" smtClean="0"/>
          </a:p>
          <a:p>
            <a:endParaRPr lang="en-US" altLang="zh-CN" dirty="0"/>
          </a:p>
          <a:p>
            <a:r>
              <a:rPr lang="zh-CN" altLang="en-US" dirty="0" smtClean="0"/>
              <a:t>心理活动是大脑生理活动表现</a:t>
            </a:r>
            <a:endParaRPr lang="en-US" altLang="zh-CN" dirty="0" smtClean="0"/>
          </a:p>
          <a:p>
            <a:r>
              <a:rPr lang="zh-CN" altLang="en-US" dirty="0" smtClean="0"/>
              <a:t>社会现象是人们相互关系的表现</a:t>
            </a:r>
            <a:endParaRPr lang="en-US" altLang="zh-CN" dirty="0" smtClean="0"/>
          </a:p>
          <a:p>
            <a:endParaRPr lang="zh-CN" altLang="en-US" dirty="0"/>
          </a:p>
        </p:txBody>
      </p:sp>
      <p:sp>
        <p:nvSpPr>
          <p:cNvPr id="4" name="文本框 3"/>
          <p:cNvSpPr txBox="1"/>
          <p:nvPr/>
        </p:nvSpPr>
        <p:spPr>
          <a:xfrm>
            <a:off x="2062716" y="6127234"/>
            <a:ext cx="7623545" cy="369332"/>
          </a:xfrm>
          <a:prstGeom prst="rect">
            <a:avLst/>
          </a:prstGeom>
          <a:noFill/>
        </p:spPr>
        <p:txBody>
          <a:bodyPr wrap="square" rtlCol="0">
            <a:spAutoFit/>
          </a:bodyPr>
          <a:lstStyle/>
          <a:p>
            <a:pPr>
              <a:spcBef>
                <a:spcPct val="50000"/>
              </a:spcBef>
              <a:buClrTx/>
              <a:buSzTx/>
              <a:buNone/>
            </a:pPr>
            <a:r>
              <a:rPr lang="zh-CN" altLang="en-US">
                <a:latin typeface="Times New Roman" panose="02020603050405020304" pitchFamily="18" charset="0"/>
              </a:rPr>
              <a:t>博学</a:t>
            </a:r>
            <a:r>
              <a:rPr lang="en-US" altLang="zh-CN">
                <a:latin typeface="Times New Roman" panose="02020603050405020304" pitchFamily="18" charset="0"/>
              </a:rPr>
              <a:t>. </a:t>
            </a:r>
            <a:r>
              <a:rPr lang="zh-CN" altLang="en-US">
                <a:latin typeface="Times New Roman" panose="02020603050405020304" pitchFamily="18" charset="0"/>
              </a:rPr>
              <a:t>临床医学系列</a:t>
            </a:r>
            <a:r>
              <a:rPr lang="en-US" altLang="zh-CN">
                <a:latin typeface="Times New Roman" panose="02020603050405020304" pitchFamily="18" charset="0"/>
              </a:rPr>
              <a:t>-</a:t>
            </a:r>
            <a:r>
              <a:rPr lang="zh-CN" altLang="en-US">
                <a:latin typeface="Times New Roman" panose="02020603050405020304" pitchFamily="18" charset="0"/>
              </a:rPr>
              <a:t>精神医学第二版，</a:t>
            </a:r>
            <a:r>
              <a:rPr lang="en-US" altLang="zh-CN">
                <a:latin typeface="Times New Roman" panose="02020603050405020304" pitchFamily="18" charset="0"/>
              </a:rPr>
              <a:t>2009</a:t>
            </a:r>
            <a:r>
              <a:rPr lang="zh-CN" altLang="en-US">
                <a:latin typeface="Times New Roman" panose="02020603050405020304" pitchFamily="18" charset="0"/>
              </a:rPr>
              <a:t>，复旦大学出版社</a:t>
            </a:r>
            <a:endParaRPr lang="en-US" altLang="zh-CN" sz="2800" dirty="0">
              <a:latin typeface="Times New Roman" panose="02020603050405020304" pitchFamily="18" charset="0"/>
            </a:endParaRPr>
          </a:p>
        </p:txBody>
      </p:sp>
    </p:spTree>
    <p:extLst>
      <p:ext uri="{BB962C8B-B14F-4D97-AF65-F5344CB8AC3E}">
        <p14:creationId xmlns:p14="http://schemas.microsoft.com/office/powerpoint/2010/main" val="203713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BAA0435-6F5B-42DC-BAF6-EAA4CE0A70C4}" type="slidenum">
              <a:rPr kumimoji="0" lang="en-US" altLang="zh-CN" sz="1400"/>
              <a:pPr>
                <a:spcBef>
                  <a:spcPct val="0"/>
                </a:spcBef>
                <a:buClrTx/>
                <a:buSzTx/>
                <a:buFontTx/>
                <a:buNone/>
              </a:pPr>
              <a:t>18</a:t>
            </a:fld>
            <a:endParaRPr kumimoji="0" lang="en-US" altLang="zh-CN" sz="1400"/>
          </a:p>
        </p:txBody>
      </p:sp>
      <p:sp>
        <p:nvSpPr>
          <p:cNvPr id="26627" name="Rectangle 2"/>
          <p:cNvSpPr>
            <a:spLocks noGrp="1" noChangeArrowheads="1"/>
          </p:cNvSpPr>
          <p:nvPr>
            <p:ph type="title"/>
          </p:nvPr>
        </p:nvSpPr>
        <p:spPr/>
        <p:txBody>
          <a:bodyPr/>
          <a:lstStyle/>
          <a:p>
            <a:pPr eaLnBrk="1" hangingPunct="1"/>
            <a:r>
              <a:rPr lang="en-US" altLang="zh-CN" sz="3600" dirty="0"/>
              <a:t>Development of Psychiatry-Service</a:t>
            </a:r>
          </a:p>
        </p:txBody>
      </p:sp>
      <p:sp>
        <p:nvSpPr>
          <p:cNvPr id="26628" name="Rectangle 3"/>
          <p:cNvSpPr>
            <a:spLocks noGrp="1" noChangeArrowheads="1"/>
          </p:cNvSpPr>
          <p:nvPr>
            <p:ph type="body" idx="1"/>
          </p:nvPr>
        </p:nvSpPr>
        <p:spPr>
          <a:xfrm>
            <a:off x="1871626" y="1852612"/>
            <a:ext cx="9769548" cy="4351338"/>
          </a:xfrm>
        </p:spPr>
        <p:txBody>
          <a:bodyPr/>
          <a:lstStyle/>
          <a:p>
            <a:pPr eaLnBrk="1" hangingPunct="1">
              <a:buFont typeface="Wingdings" panose="05000000000000000000" pitchFamily="2" charset="2"/>
              <a:buNone/>
            </a:pPr>
            <a:r>
              <a:rPr lang="zh-CN" altLang="en-US" dirty="0" smtClean="0"/>
              <a:t>专科医院</a:t>
            </a:r>
            <a:r>
              <a:rPr lang="en-US" altLang="zh-CN" dirty="0" smtClean="0"/>
              <a:t>----</a:t>
            </a:r>
            <a:r>
              <a:rPr lang="zh-CN" altLang="en-US" dirty="0" smtClean="0"/>
              <a:t>综合医院</a:t>
            </a:r>
            <a:r>
              <a:rPr lang="en-US" altLang="zh-CN" dirty="0" smtClean="0"/>
              <a:t>-----</a:t>
            </a:r>
            <a:r>
              <a:rPr lang="zh-CN" altLang="en-US" dirty="0" smtClean="0"/>
              <a:t>社区</a:t>
            </a:r>
          </a:p>
          <a:p>
            <a:pPr eaLnBrk="1" hangingPunct="1">
              <a:buFont typeface="Wingdings" panose="05000000000000000000" pitchFamily="2" charset="2"/>
              <a:buNone/>
            </a:pPr>
            <a:endParaRPr lang="zh-CN" altLang="en-US" dirty="0" smtClean="0"/>
          </a:p>
          <a:p>
            <a:pPr eaLnBrk="1" hangingPunct="1">
              <a:buFont typeface="Wingdings" panose="05000000000000000000" pitchFamily="2" charset="2"/>
              <a:buNone/>
            </a:pPr>
            <a:r>
              <a:rPr lang="zh-CN" altLang="en-US" dirty="0" smtClean="0"/>
              <a:t>严重的精神病</a:t>
            </a:r>
            <a:r>
              <a:rPr lang="en-US" altLang="zh-CN" dirty="0" smtClean="0"/>
              <a:t>----</a:t>
            </a:r>
            <a:r>
              <a:rPr lang="zh-CN" altLang="en-US" dirty="0" smtClean="0"/>
              <a:t>精神障碍</a:t>
            </a:r>
            <a:r>
              <a:rPr lang="en-US" altLang="zh-CN" dirty="0" smtClean="0"/>
              <a:t>---</a:t>
            </a:r>
            <a:r>
              <a:rPr lang="zh-CN" altLang="en-US" dirty="0" smtClean="0"/>
              <a:t>精神卫生</a:t>
            </a:r>
          </a:p>
          <a:p>
            <a:pPr eaLnBrk="1" hangingPunct="1">
              <a:buFont typeface="Wingdings" panose="05000000000000000000" pitchFamily="2" charset="2"/>
              <a:buNone/>
            </a:pPr>
            <a:endParaRPr lang="zh-CN" altLang="en-US" dirty="0" smtClean="0"/>
          </a:p>
          <a:p>
            <a:pPr eaLnBrk="1" hangingPunct="1">
              <a:buFont typeface="Wingdings" panose="05000000000000000000" pitchFamily="2" charset="2"/>
              <a:buNone/>
            </a:pPr>
            <a:r>
              <a:rPr lang="zh-CN" altLang="en-US" dirty="0" smtClean="0"/>
              <a:t>关闭式服务</a:t>
            </a:r>
            <a:r>
              <a:rPr lang="en-US" altLang="zh-CN" dirty="0" smtClean="0"/>
              <a:t>------</a:t>
            </a:r>
            <a:r>
              <a:rPr lang="zh-CN" altLang="en-US" dirty="0" smtClean="0"/>
              <a:t>开放服务</a:t>
            </a:r>
          </a:p>
          <a:p>
            <a:pPr eaLnBrk="1" hangingPunct="1">
              <a:buFont typeface="Wingdings" panose="05000000000000000000" pitchFamily="2" charset="2"/>
              <a:buNone/>
            </a:pPr>
            <a:endParaRPr lang="en-US" altLang="zh-CN" dirty="0" smtClean="0"/>
          </a:p>
        </p:txBody>
      </p:sp>
      <p:pic>
        <p:nvPicPr>
          <p:cNvPr id="26629" name="Picture 4" descr="BD07153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1" y="5181601"/>
            <a:ext cx="1089025"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5" descr="PE0209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5257801"/>
            <a:ext cx="1512888"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6" descr="BL0038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5257800"/>
            <a:ext cx="201295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7" descr="PE02364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5410200"/>
            <a:ext cx="9652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8" descr="EN00354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1" y="5257800"/>
            <a:ext cx="13065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Text Box 9"/>
          <p:cNvSpPr txBox="1">
            <a:spLocks noChangeArrowheads="1"/>
          </p:cNvSpPr>
          <p:nvPr/>
        </p:nvSpPr>
        <p:spPr bwMode="auto">
          <a:xfrm>
            <a:off x="807303" y="2514600"/>
            <a:ext cx="55399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dirty="0"/>
              <a:t>服务模式</a:t>
            </a:r>
          </a:p>
        </p:txBody>
      </p:sp>
      <p:sp>
        <p:nvSpPr>
          <p:cNvPr id="26635" name="Line 10"/>
          <p:cNvSpPr>
            <a:spLocks noChangeShapeType="1"/>
          </p:cNvSpPr>
          <p:nvPr/>
        </p:nvSpPr>
        <p:spPr bwMode="auto">
          <a:xfrm>
            <a:off x="1281743" y="1952846"/>
            <a:ext cx="0" cy="2362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6" name="Line 12"/>
          <p:cNvSpPr>
            <a:spLocks noChangeShapeType="1"/>
          </p:cNvSpPr>
          <p:nvPr/>
        </p:nvSpPr>
        <p:spPr bwMode="auto">
          <a:xfrm>
            <a:off x="1254975" y="1952846"/>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7" name="Line 13"/>
          <p:cNvSpPr>
            <a:spLocks noChangeShapeType="1"/>
          </p:cNvSpPr>
          <p:nvPr/>
        </p:nvSpPr>
        <p:spPr bwMode="auto">
          <a:xfrm>
            <a:off x="1285987" y="3037367"/>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8" name="Line 14"/>
          <p:cNvSpPr>
            <a:spLocks noChangeShapeType="1"/>
          </p:cNvSpPr>
          <p:nvPr/>
        </p:nvSpPr>
        <p:spPr bwMode="auto">
          <a:xfrm>
            <a:off x="1254975" y="4302640"/>
            <a:ext cx="381000" cy="1240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857871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精神医学的发展情况</a:t>
            </a:r>
            <a:endParaRPr lang="zh-CN" altLang="en-US" dirty="0"/>
          </a:p>
        </p:txBody>
      </p:sp>
      <p:sp>
        <p:nvSpPr>
          <p:cNvPr id="3" name="内容占位符 2"/>
          <p:cNvSpPr>
            <a:spLocks noGrp="1"/>
          </p:cNvSpPr>
          <p:nvPr>
            <p:ph idx="1"/>
          </p:nvPr>
        </p:nvSpPr>
        <p:spPr/>
        <p:txBody>
          <a:bodyPr/>
          <a:lstStyle/>
          <a:p>
            <a:r>
              <a:rPr lang="zh-CN" altLang="en-US" dirty="0" smtClean="0"/>
              <a:t>精神医学最初与神经病学在一起</a:t>
            </a:r>
            <a:endParaRPr lang="en-US" altLang="zh-CN" dirty="0" smtClean="0"/>
          </a:p>
          <a:p>
            <a:r>
              <a:rPr lang="zh-CN" altLang="en-US" dirty="0"/>
              <a:t>随</a:t>
            </a:r>
            <a:r>
              <a:rPr lang="zh-CN" altLang="en-US" dirty="0" smtClean="0"/>
              <a:t>著发展与神经病学逐渐分离</a:t>
            </a:r>
            <a:endParaRPr lang="en-US" altLang="zh-CN" dirty="0" smtClean="0"/>
          </a:p>
          <a:p>
            <a:r>
              <a:rPr lang="zh-CN" altLang="en-US" dirty="0" smtClean="0"/>
              <a:t>随着技术发展和其他学科发展而高速发展</a:t>
            </a:r>
            <a:endParaRPr lang="zh-CN" altLang="en-US" dirty="0"/>
          </a:p>
        </p:txBody>
      </p:sp>
    </p:spTree>
    <p:extLst>
      <p:ext uri="{BB962C8B-B14F-4D97-AF65-F5344CB8AC3E}">
        <p14:creationId xmlns:p14="http://schemas.microsoft.com/office/powerpoint/2010/main" val="1237325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a:t>
            </a:r>
            <a:endParaRPr lang="zh-CN" altLang="en-US" dirty="0"/>
          </a:p>
        </p:txBody>
      </p:sp>
      <p:sp>
        <p:nvSpPr>
          <p:cNvPr id="3" name="内容占位符 2"/>
          <p:cNvSpPr>
            <a:spLocks noGrp="1"/>
          </p:cNvSpPr>
          <p:nvPr>
            <p:ph idx="1"/>
          </p:nvPr>
        </p:nvSpPr>
        <p:spPr/>
        <p:txBody>
          <a:bodyPr/>
          <a:lstStyle/>
          <a:p>
            <a:r>
              <a:rPr lang="zh-CN" altLang="en-US" dirty="0" smtClean="0"/>
              <a:t>绪论</a:t>
            </a:r>
            <a:endParaRPr lang="en-US" altLang="zh-CN" dirty="0" smtClean="0"/>
          </a:p>
          <a:p>
            <a:r>
              <a:rPr lang="zh-CN" altLang="en-US" dirty="0" smtClean="0"/>
              <a:t>精神医学的</a:t>
            </a:r>
            <a:r>
              <a:rPr lang="zh-CN" altLang="en-US" dirty="0"/>
              <a:t>概论</a:t>
            </a:r>
            <a:endParaRPr lang="en-US" altLang="zh-CN" dirty="0" smtClean="0"/>
          </a:p>
          <a:p>
            <a:r>
              <a:rPr lang="zh-CN" altLang="en-US" dirty="0" smtClean="0"/>
              <a:t>精神医学的发展情况</a:t>
            </a:r>
            <a:endParaRPr lang="en-US" altLang="zh-CN" dirty="0" smtClean="0"/>
          </a:p>
          <a:p>
            <a:r>
              <a:rPr lang="zh-CN" altLang="en-US" dirty="0" smtClean="0"/>
              <a:t>精神医学的分支</a:t>
            </a:r>
            <a:endParaRPr lang="en-US" altLang="zh-CN" dirty="0" smtClean="0"/>
          </a:p>
          <a:p>
            <a:r>
              <a:rPr lang="zh-CN" altLang="en-US" dirty="0" smtClean="0"/>
              <a:t>精神医学与相关学科</a:t>
            </a:r>
            <a:endParaRPr lang="zh-CN" altLang="en-US" dirty="0"/>
          </a:p>
        </p:txBody>
      </p:sp>
    </p:spTree>
    <p:extLst>
      <p:ext uri="{BB962C8B-B14F-4D97-AF65-F5344CB8AC3E}">
        <p14:creationId xmlns:p14="http://schemas.microsoft.com/office/powerpoint/2010/main" val="250498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z="3600" dirty="0"/>
              <a:t>Development of </a:t>
            </a:r>
            <a:r>
              <a:rPr lang="en-US" altLang="zh-CN" sz="3600" dirty="0" smtClean="0"/>
              <a:t>Psychiatry </a:t>
            </a:r>
            <a:r>
              <a:rPr lang="zh-CN" altLang="en-US" sz="3600" dirty="0" smtClean="0"/>
              <a:t>西方精神医学发展</a:t>
            </a:r>
            <a:r>
              <a:rPr lang="en-US" altLang="zh-CN" sz="3600" dirty="0" smtClean="0"/>
              <a:t>1</a:t>
            </a:r>
            <a:endParaRPr lang="en-US" altLang="zh-CN" sz="3600" dirty="0"/>
          </a:p>
        </p:txBody>
      </p:sp>
      <p:sp>
        <p:nvSpPr>
          <p:cNvPr id="25603" name="Rectangle 3"/>
          <p:cNvSpPr>
            <a:spLocks noGrp="1" noChangeArrowheads="1"/>
          </p:cNvSpPr>
          <p:nvPr>
            <p:ph type="body" idx="1"/>
          </p:nvPr>
        </p:nvSpPr>
        <p:spPr/>
        <p:txBody>
          <a:bodyPr>
            <a:normAutofit/>
          </a:bodyPr>
          <a:lstStyle/>
          <a:p>
            <a:pPr>
              <a:buNone/>
            </a:pPr>
            <a:r>
              <a:rPr lang="zh-CN" altLang="en-US" sz="2400" b="1" dirty="0" smtClean="0"/>
              <a:t>公元前</a:t>
            </a:r>
            <a:r>
              <a:rPr lang="zh-CN" altLang="en-US" sz="2400" dirty="0" smtClean="0"/>
              <a:t>（</a:t>
            </a:r>
            <a:r>
              <a:rPr lang="en-US" altLang="zh-CN" sz="2400" dirty="0" smtClean="0"/>
              <a:t>460-377</a:t>
            </a:r>
            <a:r>
              <a:rPr lang="zh-CN" altLang="en-US" sz="2400" dirty="0" smtClean="0"/>
              <a:t>年）</a:t>
            </a:r>
            <a:r>
              <a:rPr lang="en-US" altLang="zh-CN" sz="2400" dirty="0" smtClean="0"/>
              <a:t>--Hippocrates</a:t>
            </a:r>
            <a:r>
              <a:rPr lang="zh-CN" altLang="en-US" sz="2400" dirty="0" smtClean="0"/>
              <a:t>认为身体由痰液、黄胆汁、黑胆汁、血液四种体液组成。痰液</a:t>
            </a:r>
            <a:r>
              <a:rPr lang="en-US" altLang="zh-CN" sz="2400" dirty="0" smtClean="0"/>
              <a:t>-</a:t>
            </a:r>
            <a:r>
              <a:rPr lang="zh-CN" altLang="en-US" sz="2400" dirty="0" smtClean="0"/>
              <a:t>痴呆，黄胆汁</a:t>
            </a:r>
            <a:r>
              <a:rPr lang="en-US" altLang="zh-CN" sz="2400" dirty="0" smtClean="0"/>
              <a:t>-</a:t>
            </a:r>
            <a:r>
              <a:rPr lang="zh-CN" altLang="en-US" sz="2400" dirty="0" smtClean="0"/>
              <a:t>癫狂，黑胆汁</a:t>
            </a:r>
            <a:r>
              <a:rPr lang="en-US" altLang="zh-CN" sz="2400" dirty="0" smtClean="0"/>
              <a:t>-</a:t>
            </a:r>
            <a:r>
              <a:rPr lang="zh-CN" altLang="en-US" sz="2400" dirty="0" smtClean="0"/>
              <a:t>抑郁。创造了“癔症”一词，游走的子宫。认识到大脑是喜怒哀乐的发源地，最先建立了精神障碍的分类：癫狂、躁狂、忧郁、</a:t>
            </a:r>
            <a:r>
              <a:rPr lang="zh-CN" altLang="en-US" sz="2400" dirty="0"/>
              <a:t>偏执。通过放血</a:t>
            </a:r>
            <a:r>
              <a:rPr lang="en-US" altLang="zh-CN" sz="2400" dirty="0"/>
              <a:t>/</a:t>
            </a:r>
            <a:r>
              <a:rPr lang="zh-CN" altLang="en-US" sz="2400" dirty="0"/>
              <a:t>通便治疗</a:t>
            </a:r>
            <a:r>
              <a:rPr lang="zh-CN" altLang="en-US" sz="2400" dirty="0" smtClean="0"/>
              <a:t>患者，处方沐浴、锻炼、按摩、饮用葡萄酒。</a:t>
            </a:r>
            <a:endParaRPr lang="en-US" altLang="zh-CN" sz="2400" dirty="0"/>
          </a:p>
          <a:p>
            <a:pPr eaLnBrk="1" hangingPunct="1">
              <a:lnSpc>
                <a:spcPct val="90000"/>
              </a:lnSpc>
              <a:buFont typeface="Wingdings" panose="05000000000000000000" pitchFamily="2" charset="2"/>
              <a:buNone/>
            </a:pPr>
            <a:r>
              <a:rPr lang="zh-CN" altLang="en-US" sz="2400" b="1" dirty="0" smtClean="0"/>
              <a:t>中世纪</a:t>
            </a:r>
            <a:r>
              <a:rPr lang="zh-CN" altLang="en-US" sz="2400" dirty="0" smtClean="0"/>
              <a:t>（公元</a:t>
            </a:r>
            <a:r>
              <a:rPr lang="en-US" altLang="zh-CN" sz="2400" dirty="0" smtClean="0"/>
              <a:t>5-17</a:t>
            </a:r>
            <a:r>
              <a:rPr lang="zh-CN" altLang="en-US" sz="2400" dirty="0" smtClean="0"/>
              <a:t>世纪）</a:t>
            </a:r>
            <a:r>
              <a:rPr lang="en-US" altLang="zh-CN" sz="2400" dirty="0" smtClean="0"/>
              <a:t>--</a:t>
            </a:r>
            <a:r>
              <a:rPr lang="zh-CN" altLang="en-US" sz="2400" dirty="0" smtClean="0"/>
              <a:t>精神病患者被视为魔鬼附体，受到迫害</a:t>
            </a:r>
            <a:endParaRPr lang="en-US" altLang="zh-CN" sz="2400" dirty="0" smtClean="0"/>
          </a:p>
          <a:p>
            <a:pPr eaLnBrk="1" hangingPunct="1">
              <a:lnSpc>
                <a:spcPct val="90000"/>
              </a:lnSpc>
              <a:buFontTx/>
              <a:buNone/>
            </a:pPr>
            <a:r>
              <a:rPr lang="en-US" altLang="zh-CN" sz="2400" b="1" dirty="0" smtClean="0"/>
              <a:t>18</a:t>
            </a:r>
            <a:r>
              <a:rPr lang="zh-CN" altLang="en-US" sz="2400" b="1" dirty="0" smtClean="0"/>
              <a:t>世纪精神病患者作为疾病，得到治疗</a:t>
            </a:r>
            <a:r>
              <a:rPr lang="en-US" altLang="zh-CN" sz="2400" dirty="0" smtClean="0"/>
              <a:t>-</a:t>
            </a:r>
            <a:endParaRPr lang="en-US" altLang="zh-CN" sz="2400" dirty="0"/>
          </a:p>
          <a:p>
            <a:pPr>
              <a:buNone/>
            </a:pPr>
            <a:r>
              <a:rPr lang="en-US" altLang="zh-CN" sz="2400" dirty="0"/>
              <a:t>   </a:t>
            </a:r>
            <a:r>
              <a:rPr lang="en-US" altLang="zh-CN" sz="2400" b="1" dirty="0" smtClean="0"/>
              <a:t>Philippe </a:t>
            </a:r>
            <a:r>
              <a:rPr lang="en-US" altLang="zh-CN" sz="2400" b="1" dirty="0" err="1"/>
              <a:t>Pinel</a:t>
            </a:r>
            <a:r>
              <a:rPr lang="en-US" altLang="zh-CN" sz="2400" b="1" dirty="0"/>
              <a:t> </a:t>
            </a:r>
            <a:r>
              <a:rPr lang="en-US" altLang="zh-CN" sz="2400" dirty="0"/>
              <a:t>(</a:t>
            </a:r>
            <a:r>
              <a:rPr lang="zh-CN" altLang="en-US" sz="2400" dirty="0" smtClean="0"/>
              <a:t>法国</a:t>
            </a:r>
            <a:r>
              <a:rPr lang="en-US" altLang="zh-CN" sz="2400" dirty="0" smtClean="0"/>
              <a:t>1754-1826)-</a:t>
            </a:r>
            <a:r>
              <a:rPr lang="zh-CN" altLang="en-US" sz="2400" dirty="0" smtClean="0"/>
              <a:t>提出解除患者枷锁，对患者进行巡视和记录</a:t>
            </a:r>
            <a:r>
              <a:rPr lang="zh-CN" altLang="en-US" sz="2400" dirty="0"/>
              <a:t>病情，人道主义对待患者，是</a:t>
            </a:r>
            <a:r>
              <a:rPr lang="zh-CN" altLang="en-US" sz="2400" dirty="0" smtClean="0"/>
              <a:t>精神病患者的解放者。现代精神病学的奠基人。</a:t>
            </a:r>
            <a:r>
              <a:rPr lang="en-US" altLang="zh-CN" sz="2400" dirty="0" smtClean="0"/>
              <a:t>   </a:t>
            </a:r>
            <a:r>
              <a:rPr lang="zh-CN" altLang="en-US" sz="2400" dirty="0" smtClean="0"/>
              <a:t>提出忧郁症躁狂症痴呆和白痴四类。</a:t>
            </a:r>
            <a:endParaRPr lang="en-US" altLang="zh-CN" sz="2400" dirty="0"/>
          </a:p>
          <a:p>
            <a:pPr eaLnBrk="1" hangingPunct="1">
              <a:lnSpc>
                <a:spcPct val="90000"/>
              </a:lnSpc>
              <a:buFontTx/>
              <a:buNone/>
            </a:pPr>
            <a:endParaRPr lang="en-US" altLang="zh-CN" sz="2400" dirty="0"/>
          </a:p>
        </p:txBody>
      </p:sp>
      <p:sp>
        <p:nvSpPr>
          <p:cNvPr id="2" name="文本框 1"/>
          <p:cNvSpPr txBox="1"/>
          <p:nvPr/>
        </p:nvSpPr>
        <p:spPr>
          <a:xfrm>
            <a:off x="1435395" y="6081823"/>
            <a:ext cx="6868633" cy="369332"/>
          </a:xfrm>
          <a:prstGeom prst="rect">
            <a:avLst/>
          </a:prstGeom>
          <a:noFill/>
        </p:spPr>
        <p:txBody>
          <a:bodyPr wrap="square" rtlCol="0">
            <a:spAutoFit/>
          </a:bodyPr>
          <a:lstStyle/>
          <a:p>
            <a:r>
              <a:rPr lang="zh-CN" altLang="en-US"/>
              <a:t>陆林主编</a:t>
            </a:r>
            <a:r>
              <a:rPr lang="en-US" altLang="zh-CN"/>
              <a:t>《</a:t>
            </a:r>
            <a:r>
              <a:rPr lang="zh-CN" altLang="en-US"/>
              <a:t>沈渔邨精神病学</a:t>
            </a:r>
            <a:r>
              <a:rPr lang="en-US" altLang="zh-CN"/>
              <a:t>》</a:t>
            </a:r>
            <a:r>
              <a:rPr lang="zh-CN" altLang="en-US"/>
              <a:t>，人民卫生出版社</a:t>
            </a:r>
            <a:r>
              <a:rPr lang="en-US" altLang="zh-CN"/>
              <a:t>2018</a:t>
            </a:r>
            <a:endParaRPr lang="zh-CN" altLang="en-US" dirty="0"/>
          </a:p>
        </p:txBody>
      </p:sp>
    </p:spTree>
    <p:extLst>
      <p:ext uri="{BB962C8B-B14F-4D97-AF65-F5344CB8AC3E}">
        <p14:creationId xmlns:p14="http://schemas.microsoft.com/office/powerpoint/2010/main" val="1659271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Development of Psychiatry </a:t>
            </a:r>
            <a:r>
              <a:rPr lang="zh-CN" altLang="en-US" sz="4000" dirty="0"/>
              <a:t>西方精神医学</a:t>
            </a:r>
            <a:r>
              <a:rPr lang="zh-CN" altLang="en-US" sz="4000" dirty="0" smtClean="0"/>
              <a:t>发展</a:t>
            </a:r>
            <a:r>
              <a:rPr lang="en-US" altLang="zh-CN" sz="4000" dirty="0" smtClean="0"/>
              <a:t>2</a:t>
            </a:r>
            <a:endParaRPr lang="zh-CN" altLang="en-US" sz="4000" dirty="0"/>
          </a:p>
        </p:txBody>
      </p:sp>
      <p:sp>
        <p:nvSpPr>
          <p:cNvPr id="3" name="内容占位符 2"/>
          <p:cNvSpPr>
            <a:spLocks noGrp="1"/>
          </p:cNvSpPr>
          <p:nvPr>
            <p:ph idx="1"/>
          </p:nvPr>
        </p:nvSpPr>
        <p:spPr/>
        <p:txBody>
          <a:bodyPr>
            <a:normAutofit fontScale="92500" lnSpcReduction="10000"/>
          </a:bodyPr>
          <a:lstStyle/>
          <a:p>
            <a:pPr>
              <a:buNone/>
            </a:pPr>
            <a:r>
              <a:rPr lang="en-US" altLang="zh-CN" b="1" dirty="0" smtClean="0"/>
              <a:t>Emil </a:t>
            </a:r>
            <a:r>
              <a:rPr lang="en-US" altLang="zh-CN" b="1" dirty="0" err="1"/>
              <a:t>Kraepelin</a:t>
            </a:r>
            <a:r>
              <a:rPr lang="en-US" altLang="zh-CN" b="1" dirty="0"/>
              <a:t> </a:t>
            </a:r>
            <a:r>
              <a:rPr lang="en-US" altLang="zh-CN" dirty="0"/>
              <a:t>(</a:t>
            </a:r>
            <a:r>
              <a:rPr lang="zh-CN" altLang="en-US" dirty="0"/>
              <a:t>德国</a:t>
            </a:r>
            <a:r>
              <a:rPr lang="en-US" altLang="zh-CN" dirty="0"/>
              <a:t>1856-1926</a:t>
            </a:r>
            <a:r>
              <a:rPr lang="en-US" altLang="zh-CN" dirty="0" smtClean="0"/>
              <a:t>)-</a:t>
            </a:r>
            <a:r>
              <a:rPr lang="zh-CN" altLang="en-US" dirty="0" smtClean="0"/>
              <a:t>整理归纳了前人的工作，创立</a:t>
            </a:r>
            <a:r>
              <a:rPr lang="zh-CN" altLang="en-US" dirty="0"/>
              <a:t>了描述性精神病学，提出了</a:t>
            </a:r>
            <a:r>
              <a:rPr lang="zh-CN" altLang="en-US" dirty="0" smtClean="0"/>
              <a:t>精神疾病的分类系统，</a:t>
            </a:r>
            <a:r>
              <a:rPr lang="zh-CN" altLang="en-US" dirty="0"/>
              <a:t>现代精神医学之</a:t>
            </a:r>
            <a:r>
              <a:rPr lang="zh-CN" altLang="en-US" dirty="0" smtClean="0"/>
              <a:t>父。提出早发性痴呆，躁狂抑郁性精神病。</a:t>
            </a:r>
            <a:r>
              <a:rPr lang="en-US" altLang="zh-CN" dirty="0" smtClean="0"/>
              <a:t> </a:t>
            </a:r>
          </a:p>
          <a:p>
            <a:pPr>
              <a:buNone/>
            </a:pPr>
            <a:r>
              <a:rPr lang="en-US" altLang="zh-CN" b="1" dirty="0" smtClean="0"/>
              <a:t>Sigmund </a:t>
            </a:r>
            <a:r>
              <a:rPr lang="en-US" altLang="zh-CN" b="1" dirty="0"/>
              <a:t>Freud </a:t>
            </a:r>
            <a:r>
              <a:rPr lang="en-US" altLang="zh-CN" dirty="0"/>
              <a:t>(</a:t>
            </a:r>
            <a:r>
              <a:rPr lang="zh-CN" altLang="en-US" dirty="0" smtClean="0"/>
              <a:t>奥地利</a:t>
            </a:r>
            <a:r>
              <a:rPr lang="en-US" altLang="zh-CN" dirty="0" smtClean="0"/>
              <a:t>1856-1939</a:t>
            </a:r>
            <a:r>
              <a:rPr lang="en-US" altLang="zh-CN" dirty="0"/>
              <a:t>)-</a:t>
            </a:r>
            <a:r>
              <a:rPr lang="zh-CN" altLang="en-US" dirty="0"/>
              <a:t>创立了心理分析，是精神分析（动力心理学）之</a:t>
            </a:r>
            <a:r>
              <a:rPr lang="zh-CN" altLang="en-US" dirty="0" smtClean="0"/>
              <a:t>父，引起人们对神经症研究。</a:t>
            </a:r>
            <a:endParaRPr lang="en-US" altLang="zh-CN" dirty="0" smtClean="0"/>
          </a:p>
          <a:p>
            <a:pPr>
              <a:buNone/>
            </a:pPr>
            <a:r>
              <a:rPr lang="en-US" altLang="zh-CN" dirty="0" err="1" smtClean="0"/>
              <a:t>Bleuler</a:t>
            </a:r>
            <a:r>
              <a:rPr lang="en-US" altLang="zh-CN" dirty="0" smtClean="0"/>
              <a:t> E</a:t>
            </a:r>
            <a:r>
              <a:rPr lang="zh-CN" altLang="en-US" dirty="0" smtClean="0"/>
              <a:t>（瑞士</a:t>
            </a:r>
            <a:r>
              <a:rPr lang="en-US" altLang="zh-CN" dirty="0" smtClean="0"/>
              <a:t>1857-1939</a:t>
            </a:r>
            <a:r>
              <a:rPr lang="zh-CN" altLang="en-US" dirty="0" smtClean="0"/>
              <a:t>）</a:t>
            </a:r>
            <a:r>
              <a:rPr lang="en-US" altLang="zh-CN" dirty="0" smtClean="0"/>
              <a:t>-</a:t>
            </a:r>
            <a:r>
              <a:rPr lang="zh-CN" altLang="en-US" dirty="0" smtClean="0"/>
              <a:t>提出“精神分裂症</a:t>
            </a:r>
            <a:r>
              <a:rPr lang="en-US" altLang="zh-CN" dirty="0" smtClean="0"/>
              <a:t>”</a:t>
            </a:r>
            <a:r>
              <a:rPr lang="zh-CN" altLang="en-US" dirty="0" smtClean="0"/>
              <a:t>取代早发性痴呆，提出</a:t>
            </a:r>
            <a:r>
              <a:rPr lang="en-US" altLang="zh-CN" dirty="0" smtClean="0"/>
              <a:t>4A</a:t>
            </a:r>
            <a:r>
              <a:rPr lang="zh-CN" altLang="en-US" dirty="0" smtClean="0"/>
              <a:t>症状（</a:t>
            </a:r>
            <a:r>
              <a:rPr lang="en-US" altLang="zh-CN" dirty="0" smtClean="0"/>
              <a:t>association, ambivalence, apathy, autism</a:t>
            </a:r>
            <a:r>
              <a:rPr lang="zh-CN" altLang="en-US" dirty="0" smtClean="0"/>
              <a:t>）</a:t>
            </a:r>
            <a:endParaRPr lang="en-US" altLang="zh-CN" dirty="0" smtClean="0"/>
          </a:p>
          <a:p>
            <a:pPr>
              <a:buNone/>
            </a:pPr>
            <a:r>
              <a:rPr lang="en-US" altLang="zh-CN" dirty="0" err="1" smtClean="0"/>
              <a:t>MeyerA</a:t>
            </a:r>
            <a:r>
              <a:rPr lang="zh-CN" altLang="en-US" dirty="0" smtClean="0"/>
              <a:t>（瑞士</a:t>
            </a:r>
            <a:r>
              <a:rPr lang="en-US" altLang="zh-CN" dirty="0" smtClean="0"/>
              <a:t>-</a:t>
            </a:r>
            <a:r>
              <a:rPr lang="zh-CN" altLang="en-US" dirty="0" smtClean="0"/>
              <a:t>美国</a:t>
            </a:r>
            <a:r>
              <a:rPr lang="en-US" altLang="zh-CN" dirty="0" smtClean="0"/>
              <a:t>1866-1950</a:t>
            </a:r>
            <a:r>
              <a:rPr lang="zh-CN" altLang="en-US" dirty="0" smtClean="0"/>
              <a:t>）提出生物精神病学，</a:t>
            </a:r>
            <a:r>
              <a:rPr lang="en-US" altLang="zh-CN" dirty="0" smtClean="0"/>
              <a:t>20</a:t>
            </a:r>
            <a:r>
              <a:rPr lang="zh-CN" altLang="en-US" dirty="0" smtClean="0"/>
              <a:t>世纪上半叶风靡西方</a:t>
            </a:r>
            <a:endParaRPr lang="en-US" altLang="zh-CN" dirty="0" smtClean="0"/>
          </a:p>
          <a:p>
            <a:pPr>
              <a:buNone/>
            </a:pPr>
            <a:r>
              <a:rPr lang="en-US" altLang="zh-CN" dirty="0" err="1" smtClean="0"/>
              <a:t>Korsakoff</a:t>
            </a:r>
            <a:r>
              <a:rPr lang="en-US" altLang="zh-CN" dirty="0" smtClean="0"/>
              <a:t> SS</a:t>
            </a:r>
            <a:r>
              <a:rPr lang="zh-CN" altLang="en-US" dirty="0" smtClean="0"/>
              <a:t>（俄国</a:t>
            </a:r>
            <a:r>
              <a:rPr lang="en-US" altLang="zh-CN" dirty="0" smtClean="0"/>
              <a:t>1854-1900</a:t>
            </a:r>
            <a:r>
              <a:rPr lang="zh-CN" altLang="en-US" dirty="0" smtClean="0"/>
              <a:t>）遗忘综合征</a:t>
            </a:r>
            <a:r>
              <a:rPr lang="en-US" altLang="zh-CN" dirty="0" smtClean="0"/>
              <a:t>(</a:t>
            </a:r>
            <a:r>
              <a:rPr lang="en-US" altLang="zh-CN" dirty="0" err="1" smtClean="0"/>
              <a:t>Korsakoff</a:t>
            </a:r>
            <a:r>
              <a:rPr lang="zh-CN" altLang="en-US" dirty="0" smtClean="0"/>
              <a:t>综合征</a:t>
            </a:r>
            <a:r>
              <a:rPr lang="en-US" altLang="zh-CN" dirty="0" smtClean="0"/>
              <a:t>)</a:t>
            </a:r>
            <a:endParaRPr lang="en-US" altLang="zh-CN" dirty="0"/>
          </a:p>
          <a:p>
            <a:pPr>
              <a:buNone/>
            </a:pPr>
            <a:r>
              <a:rPr lang="en-US" altLang="zh-CN" dirty="0"/>
              <a:t> </a:t>
            </a:r>
            <a:endParaRPr lang="zh-CN" altLang="en-US" dirty="0"/>
          </a:p>
        </p:txBody>
      </p:sp>
    </p:spTree>
    <p:extLst>
      <p:ext uri="{BB962C8B-B14F-4D97-AF65-F5344CB8AC3E}">
        <p14:creationId xmlns:p14="http://schemas.microsoft.com/office/powerpoint/2010/main" val="224326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Development of Psychiatry </a:t>
            </a:r>
            <a:r>
              <a:rPr lang="zh-CN" altLang="en-US" sz="4000" dirty="0"/>
              <a:t>西方精神医学</a:t>
            </a:r>
            <a:r>
              <a:rPr lang="zh-CN" altLang="en-US" sz="4000" dirty="0" smtClean="0"/>
              <a:t>发展</a:t>
            </a:r>
            <a:r>
              <a:rPr lang="en-US" altLang="zh-CN" sz="4000" dirty="0"/>
              <a:t>3</a:t>
            </a:r>
            <a:endParaRPr lang="zh-CN" altLang="en-US" sz="4000" dirty="0"/>
          </a:p>
        </p:txBody>
      </p:sp>
      <p:sp>
        <p:nvSpPr>
          <p:cNvPr id="3" name="内容占位符 2"/>
          <p:cNvSpPr>
            <a:spLocks noGrp="1"/>
          </p:cNvSpPr>
          <p:nvPr>
            <p:ph idx="1"/>
          </p:nvPr>
        </p:nvSpPr>
        <p:spPr/>
        <p:txBody>
          <a:bodyPr>
            <a:normAutofit/>
          </a:bodyPr>
          <a:lstStyle/>
          <a:p>
            <a:pPr>
              <a:buNone/>
            </a:pPr>
            <a:r>
              <a:rPr lang="zh-CN" altLang="en-US" dirty="0" smtClean="0"/>
              <a:t>精神疾病的治疗经历了漫长的过程，</a:t>
            </a:r>
            <a:endParaRPr lang="en-US" altLang="zh-CN" dirty="0" smtClean="0"/>
          </a:p>
          <a:p>
            <a:pPr>
              <a:buNone/>
            </a:pPr>
            <a:r>
              <a:rPr lang="en-US" altLang="zh-CN" dirty="0" smtClean="0"/>
              <a:t>20</a:t>
            </a:r>
            <a:r>
              <a:rPr lang="zh-CN" altLang="en-US" dirty="0"/>
              <a:t>世纪</a:t>
            </a:r>
            <a:r>
              <a:rPr lang="en-US" altLang="zh-CN" dirty="0"/>
              <a:t>30</a:t>
            </a:r>
            <a:r>
              <a:rPr lang="zh-CN" altLang="en-US" dirty="0"/>
              <a:t>年代发明了电休克治疗和胰岛素休克治疗</a:t>
            </a:r>
          </a:p>
          <a:p>
            <a:pPr>
              <a:buNone/>
            </a:pPr>
            <a:r>
              <a:rPr lang="en-US" altLang="zh-CN" dirty="0" smtClean="0"/>
              <a:t>20</a:t>
            </a:r>
            <a:r>
              <a:rPr lang="zh-CN" altLang="en-US" dirty="0" smtClean="0"/>
              <a:t>世纪</a:t>
            </a:r>
            <a:r>
              <a:rPr lang="en-US" altLang="zh-CN" dirty="0" smtClean="0"/>
              <a:t>1953</a:t>
            </a:r>
            <a:r>
              <a:rPr lang="zh-CN" altLang="en-US" dirty="0" smtClean="0"/>
              <a:t>年法国</a:t>
            </a:r>
            <a:r>
              <a:rPr lang="en-US" altLang="zh-CN" dirty="0" smtClean="0"/>
              <a:t>Paul </a:t>
            </a:r>
            <a:r>
              <a:rPr lang="en-US" altLang="zh-CN" dirty="0" err="1" smtClean="0"/>
              <a:t>charpentier</a:t>
            </a:r>
            <a:r>
              <a:rPr lang="zh-CN" altLang="en-US" dirty="0" smtClean="0"/>
              <a:t>发现氯丙嗪有抗精神病作用，开创了精神病药物治疗新时代</a:t>
            </a:r>
            <a:r>
              <a:rPr lang="en-US" altLang="zh-CN" dirty="0" smtClean="0"/>
              <a:t>, </a:t>
            </a:r>
            <a:endParaRPr lang="en-US" altLang="zh-CN" dirty="0"/>
          </a:p>
          <a:p>
            <a:pPr>
              <a:buNone/>
            </a:pPr>
            <a:r>
              <a:rPr lang="en-US" altLang="zh-CN" dirty="0" smtClean="0"/>
              <a:t>20</a:t>
            </a:r>
            <a:r>
              <a:rPr lang="zh-CN" altLang="en-US" dirty="0"/>
              <a:t>世纪末学科受到</a:t>
            </a:r>
            <a:r>
              <a:rPr lang="zh-CN" altLang="en-US" dirty="0" smtClean="0"/>
              <a:t>重视</a:t>
            </a:r>
            <a:endParaRPr lang="en-US" altLang="zh-CN" dirty="0" smtClean="0"/>
          </a:p>
          <a:p>
            <a:pPr>
              <a:buNone/>
            </a:pPr>
            <a:r>
              <a:rPr lang="en-US" altLang="zh-CN" dirty="0" smtClean="0"/>
              <a:t>21</a:t>
            </a:r>
            <a:r>
              <a:rPr lang="zh-CN" altLang="en-US" dirty="0"/>
              <a:t>世纪发展的</a:t>
            </a:r>
            <a:r>
              <a:rPr lang="zh-CN" altLang="en-US" dirty="0" smtClean="0"/>
              <a:t>时代</a:t>
            </a:r>
            <a:r>
              <a:rPr lang="en-US" altLang="zh-CN" dirty="0" smtClean="0"/>
              <a:t>-</a:t>
            </a:r>
            <a:r>
              <a:rPr lang="zh-CN" altLang="en-US" dirty="0" smtClean="0"/>
              <a:t>脑计划</a:t>
            </a:r>
            <a:endParaRPr lang="zh-CN" altLang="en-US" dirty="0"/>
          </a:p>
        </p:txBody>
      </p:sp>
    </p:spTree>
    <p:extLst>
      <p:ext uri="{BB962C8B-B14F-4D97-AF65-F5344CB8AC3E}">
        <p14:creationId xmlns:p14="http://schemas.microsoft.com/office/powerpoint/2010/main" val="1841207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2FCC7AA-6411-4417-BAB5-9FE1C1961D5D}" type="slidenum">
              <a:rPr kumimoji="0" lang="en-US" altLang="zh-CN" sz="1400"/>
              <a:pPr>
                <a:spcBef>
                  <a:spcPct val="0"/>
                </a:spcBef>
                <a:buClrTx/>
                <a:buSzTx/>
                <a:buFontTx/>
                <a:buNone/>
              </a:pPr>
              <a:t>23</a:t>
            </a:fld>
            <a:endParaRPr kumimoji="0" lang="en-US" altLang="zh-CN" sz="1400"/>
          </a:p>
        </p:txBody>
      </p:sp>
      <p:sp>
        <p:nvSpPr>
          <p:cNvPr id="32771" name="Rectangle 2"/>
          <p:cNvSpPr>
            <a:spLocks noGrp="1" noChangeArrowheads="1"/>
          </p:cNvSpPr>
          <p:nvPr>
            <p:ph type="title"/>
          </p:nvPr>
        </p:nvSpPr>
        <p:spPr/>
        <p:txBody>
          <a:bodyPr/>
          <a:lstStyle/>
          <a:p>
            <a:pPr eaLnBrk="1" hangingPunct="1"/>
            <a:r>
              <a:rPr lang="en-US" altLang="zh-CN" sz="4000" dirty="0"/>
              <a:t>Development of Psychiatry-China</a:t>
            </a:r>
          </a:p>
        </p:txBody>
      </p:sp>
      <p:sp>
        <p:nvSpPr>
          <p:cNvPr id="32772" name="Rectangle 3"/>
          <p:cNvSpPr>
            <a:spLocks noGrp="1" noChangeArrowheads="1"/>
          </p:cNvSpPr>
          <p:nvPr>
            <p:ph type="body" idx="1"/>
          </p:nvPr>
        </p:nvSpPr>
        <p:spPr>
          <a:xfrm>
            <a:off x="1052623" y="1553203"/>
            <a:ext cx="8782309" cy="4114800"/>
          </a:xfrm>
        </p:spPr>
        <p:txBody>
          <a:bodyPr>
            <a:normAutofit/>
          </a:bodyPr>
          <a:lstStyle/>
          <a:p>
            <a:pPr eaLnBrk="1" hangingPunct="1"/>
            <a:endParaRPr lang="en-US" altLang="zh-CN" sz="2000" dirty="0" smtClean="0"/>
          </a:p>
          <a:p>
            <a:pPr eaLnBrk="1" hangingPunct="1"/>
            <a:r>
              <a:rPr lang="zh-CN" altLang="en-US" sz="2000" dirty="0" smtClean="0"/>
              <a:t>广州惠爱医院（</a:t>
            </a:r>
            <a:r>
              <a:rPr lang="en-US" altLang="zh-CN" sz="2000" dirty="0" smtClean="0"/>
              <a:t>1898</a:t>
            </a:r>
            <a:r>
              <a:rPr lang="zh-CN" altLang="en-US" sz="2000" dirty="0" smtClean="0"/>
              <a:t>）</a:t>
            </a:r>
            <a:endParaRPr lang="zh-CN" altLang="en-US" sz="2000" dirty="0"/>
          </a:p>
          <a:p>
            <a:pPr eaLnBrk="1" hangingPunct="1"/>
            <a:r>
              <a:rPr lang="zh-CN" altLang="en-US" sz="2000" dirty="0" smtClean="0"/>
              <a:t>北京（</a:t>
            </a:r>
            <a:r>
              <a:rPr lang="en-US" altLang="zh-CN" sz="2000" dirty="0" smtClean="0"/>
              <a:t>1906</a:t>
            </a:r>
            <a:r>
              <a:rPr lang="zh-CN" altLang="en-US" sz="2000" dirty="0" smtClean="0"/>
              <a:t>）</a:t>
            </a:r>
            <a:endParaRPr lang="zh-CN" altLang="en-US" sz="2000" dirty="0"/>
          </a:p>
          <a:p>
            <a:pPr eaLnBrk="1" hangingPunct="1"/>
            <a:r>
              <a:rPr lang="zh-CN" altLang="en-US" sz="2000" dirty="0" smtClean="0"/>
              <a:t>大连（</a:t>
            </a:r>
            <a:r>
              <a:rPr lang="en-US" altLang="zh-CN" sz="2000" dirty="0" smtClean="0"/>
              <a:t>1932</a:t>
            </a:r>
            <a:r>
              <a:rPr lang="zh-CN" altLang="en-US" sz="2000" dirty="0" smtClean="0"/>
              <a:t>）</a:t>
            </a:r>
            <a:endParaRPr lang="en-US" altLang="zh-CN" sz="2000" dirty="0" smtClean="0"/>
          </a:p>
          <a:p>
            <a:pPr eaLnBrk="1" hangingPunct="1"/>
            <a:r>
              <a:rPr lang="zh-CN" altLang="en-US" sz="2000" dirty="0" smtClean="0"/>
              <a:t>长沙（</a:t>
            </a:r>
            <a:r>
              <a:rPr lang="en-US" altLang="zh-CN" sz="2000" dirty="0" smtClean="0"/>
              <a:t>1934</a:t>
            </a:r>
            <a:r>
              <a:rPr lang="zh-CN" altLang="en-US" sz="2000" dirty="0" smtClean="0"/>
              <a:t>）</a:t>
            </a:r>
            <a:endParaRPr lang="en-US" altLang="zh-CN" sz="2000" dirty="0" smtClean="0"/>
          </a:p>
          <a:p>
            <a:pPr eaLnBrk="1" hangingPunct="1"/>
            <a:r>
              <a:rPr lang="zh-CN" altLang="en-US" sz="2000" dirty="0" smtClean="0"/>
              <a:t>上海（</a:t>
            </a:r>
            <a:r>
              <a:rPr lang="en-US" altLang="zh-CN" sz="2000" dirty="0" smtClean="0"/>
              <a:t>1935</a:t>
            </a:r>
            <a:r>
              <a:rPr lang="zh-CN" altLang="en-US" sz="2000" dirty="0" smtClean="0"/>
              <a:t>）</a:t>
            </a:r>
            <a:endParaRPr lang="en-US" altLang="zh-CN" sz="2000" dirty="0" smtClean="0"/>
          </a:p>
          <a:p>
            <a:pPr eaLnBrk="1" hangingPunct="1"/>
            <a:r>
              <a:rPr lang="zh-CN" altLang="en-US" sz="2000" dirty="0" smtClean="0"/>
              <a:t>成都（</a:t>
            </a:r>
            <a:r>
              <a:rPr lang="en-US" altLang="zh-CN" sz="2000" dirty="0" smtClean="0"/>
              <a:t>1934</a:t>
            </a:r>
            <a:r>
              <a:rPr lang="zh-CN" altLang="en-US" sz="2000" dirty="0" smtClean="0"/>
              <a:t>）</a:t>
            </a:r>
            <a:endParaRPr lang="en-US" altLang="zh-CN" sz="2000" dirty="0" smtClean="0"/>
          </a:p>
          <a:p>
            <a:pPr eaLnBrk="1" hangingPunct="1"/>
            <a:r>
              <a:rPr lang="zh-CN" altLang="en-US" sz="2000" dirty="0" smtClean="0"/>
              <a:t>南京（</a:t>
            </a:r>
            <a:r>
              <a:rPr lang="en-US" altLang="zh-CN" sz="2000" dirty="0" smtClean="0"/>
              <a:t>1947</a:t>
            </a:r>
            <a:r>
              <a:rPr lang="zh-CN" altLang="en-US" sz="2000" dirty="0" smtClean="0"/>
              <a:t>）</a:t>
            </a:r>
            <a:endParaRPr lang="en-US" altLang="zh-CN" sz="2000" dirty="0"/>
          </a:p>
          <a:p>
            <a:pPr eaLnBrk="1" hangingPunct="1"/>
            <a:endParaRPr lang="zh-CN" altLang="en-US" sz="2400" dirty="0"/>
          </a:p>
        </p:txBody>
      </p:sp>
      <p:sp>
        <p:nvSpPr>
          <p:cNvPr id="2" name="矩形 1"/>
          <p:cNvSpPr/>
          <p:nvPr/>
        </p:nvSpPr>
        <p:spPr>
          <a:xfrm>
            <a:off x="1316084" y="5827510"/>
            <a:ext cx="5519460" cy="369332"/>
          </a:xfrm>
          <a:prstGeom prst="rect">
            <a:avLst/>
          </a:prstGeom>
        </p:spPr>
        <p:txBody>
          <a:bodyPr wrap="none">
            <a:spAutoFit/>
          </a:bodyPr>
          <a:lstStyle/>
          <a:p>
            <a:r>
              <a:rPr lang="zh-CN" altLang="en-US" dirty="0"/>
              <a:t>陆林主编</a:t>
            </a:r>
            <a:r>
              <a:rPr lang="en-US" altLang="zh-CN" dirty="0"/>
              <a:t>《</a:t>
            </a:r>
            <a:r>
              <a:rPr lang="zh-CN" altLang="en-US" dirty="0"/>
              <a:t>沈渔邨精神病学</a:t>
            </a:r>
            <a:r>
              <a:rPr lang="en-US" altLang="zh-CN" dirty="0"/>
              <a:t>》</a:t>
            </a:r>
            <a:r>
              <a:rPr lang="zh-CN" altLang="en-US" dirty="0"/>
              <a:t>，人民卫生出版社</a:t>
            </a:r>
            <a:r>
              <a:rPr lang="en-US" altLang="zh-CN" dirty="0"/>
              <a:t>2018</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610476" y="4028060"/>
            <a:ext cx="2371724" cy="2447925"/>
          </a:xfrm>
          <a:prstGeom prst="rect">
            <a:avLst/>
          </a:prstGeom>
        </p:spPr>
      </p:pic>
    </p:spTree>
    <p:extLst>
      <p:ext uri="{BB962C8B-B14F-4D97-AF65-F5344CB8AC3E}">
        <p14:creationId xmlns:p14="http://schemas.microsoft.com/office/powerpoint/2010/main" val="23110726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2FCC7AA-6411-4417-BAB5-9FE1C1961D5D}" type="slidenum">
              <a:rPr kumimoji="0" lang="en-US" altLang="zh-CN" sz="1400"/>
              <a:pPr>
                <a:spcBef>
                  <a:spcPct val="0"/>
                </a:spcBef>
                <a:buClrTx/>
                <a:buSzTx/>
                <a:buFontTx/>
                <a:buNone/>
              </a:pPr>
              <a:t>24</a:t>
            </a:fld>
            <a:endParaRPr kumimoji="0" lang="en-US" altLang="zh-CN" sz="1400"/>
          </a:p>
        </p:txBody>
      </p:sp>
      <p:sp>
        <p:nvSpPr>
          <p:cNvPr id="32771" name="Rectangle 2"/>
          <p:cNvSpPr>
            <a:spLocks noGrp="1" noChangeArrowheads="1"/>
          </p:cNvSpPr>
          <p:nvPr>
            <p:ph type="title"/>
          </p:nvPr>
        </p:nvSpPr>
        <p:spPr/>
        <p:txBody>
          <a:bodyPr/>
          <a:lstStyle/>
          <a:p>
            <a:pPr eaLnBrk="1" hangingPunct="1"/>
            <a:r>
              <a:rPr lang="en-US" altLang="zh-CN" sz="4000" dirty="0"/>
              <a:t>Development of Psychiatry-China</a:t>
            </a:r>
          </a:p>
        </p:txBody>
      </p:sp>
      <p:sp>
        <p:nvSpPr>
          <p:cNvPr id="32772" name="Rectangle 3"/>
          <p:cNvSpPr>
            <a:spLocks noGrp="1" noChangeArrowheads="1"/>
          </p:cNvSpPr>
          <p:nvPr>
            <p:ph type="body" idx="1"/>
          </p:nvPr>
        </p:nvSpPr>
        <p:spPr>
          <a:xfrm>
            <a:off x="1052623" y="1553203"/>
            <a:ext cx="9760689" cy="4695198"/>
          </a:xfrm>
        </p:spPr>
        <p:txBody>
          <a:bodyPr>
            <a:normAutofit fontScale="92500" lnSpcReduction="10000"/>
          </a:bodyPr>
          <a:lstStyle/>
          <a:p>
            <a:pPr eaLnBrk="1" hangingPunct="1"/>
            <a:r>
              <a:rPr lang="en-US" altLang="zh-CN" sz="2600" dirty="0" smtClean="0"/>
              <a:t>1950</a:t>
            </a:r>
            <a:r>
              <a:rPr lang="zh-CN" altLang="en-US" sz="2600" dirty="0"/>
              <a:t>年专科医生不足</a:t>
            </a:r>
            <a:r>
              <a:rPr lang="en-US" altLang="zh-CN" sz="2600" dirty="0"/>
              <a:t>100</a:t>
            </a:r>
            <a:r>
              <a:rPr lang="zh-CN" altLang="en-US" sz="2600" dirty="0"/>
              <a:t>人，床位</a:t>
            </a:r>
            <a:r>
              <a:rPr lang="en-US" altLang="zh-CN" sz="2600" dirty="0"/>
              <a:t>1100</a:t>
            </a:r>
            <a:r>
              <a:rPr lang="zh-CN" altLang="en-US" sz="2600" dirty="0" smtClean="0"/>
              <a:t>张。</a:t>
            </a:r>
            <a:r>
              <a:rPr lang="en-US" altLang="zh-CN" sz="2600" dirty="0" smtClean="0"/>
              <a:t>1958</a:t>
            </a:r>
            <a:r>
              <a:rPr lang="zh-CN" altLang="en-US" sz="2600" dirty="0"/>
              <a:t>年</a:t>
            </a:r>
            <a:r>
              <a:rPr lang="en-US" altLang="zh-CN" sz="2600" dirty="0"/>
              <a:t>49</a:t>
            </a:r>
            <a:r>
              <a:rPr lang="zh-CN" altLang="en-US" sz="2600" dirty="0"/>
              <a:t>所专业机构，</a:t>
            </a:r>
            <a:r>
              <a:rPr lang="en-US" altLang="zh-CN" sz="2600" dirty="0"/>
              <a:t>11159</a:t>
            </a:r>
            <a:r>
              <a:rPr lang="zh-CN" altLang="en-US" sz="2600" dirty="0"/>
              <a:t>张</a:t>
            </a:r>
            <a:r>
              <a:rPr lang="zh-CN" altLang="en-US" sz="2600" dirty="0" smtClean="0"/>
              <a:t>床位。</a:t>
            </a:r>
            <a:r>
              <a:rPr lang="en-US" altLang="zh-CN" sz="2600" b="1" dirty="0" smtClean="0">
                <a:solidFill>
                  <a:srgbClr val="FF0000"/>
                </a:solidFill>
              </a:rPr>
              <a:t>2015</a:t>
            </a:r>
            <a:r>
              <a:rPr lang="zh-CN" altLang="en-US" sz="2600" b="1" dirty="0" smtClean="0">
                <a:solidFill>
                  <a:srgbClr val="FF0000"/>
                </a:solidFill>
              </a:rPr>
              <a:t>年</a:t>
            </a:r>
            <a:r>
              <a:rPr lang="en-US" altLang="zh-CN" sz="2600" b="1" dirty="0" smtClean="0">
                <a:solidFill>
                  <a:srgbClr val="FF0000"/>
                </a:solidFill>
              </a:rPr>
              <a:t>43</a:t>
            </a:r>
            <a:r>
              <a:rPr lang="zh-CN" altLang="en-US" sz="2600" b="1" dirty="0" smtClean="0">
                <a:solidFill>
                  <a:srgbClr val="FF0000"/>
                </a:solidFill>
              </a:rPr>
              <a:t>万张</a:t>
            </a:r>
            <a:r>
              <a:rPr lang="zh-CN" altLang="en-US" sz="2600" dirty="0" smtClean="0"/>
              <a:t>，医生</a:t>
            </a:r>
            <a:r>
              <a:rPr lang="en-US" altLang="zh-CN" sz="2600" dirty="0" smtClean="0"/>
              <a:t>3</a:t>
            </a:r>
            <a:r>
              <a:rPr lang="zh-CN" altLang="en-US" sz="2600" dirty="0" smtClean="0"/>
              <a:t>万，护士</a:t>
            </a:r>
            <a:r>
              <a:rPr lang="en-US" altLang="zh-CN" sz="2600" dirty="0" smtClean="0"/>
              <a:t>7.6</a:t>
            </a:r>
            <a:r>
              <a:rPr lang="zh-CN" altLang="en-US" sz="2600" dirty="0" smtClean="0"/>
              <a:t>万，</a:t>
            </a:r>
            <a:r>
              <a:rPr lang="en-US" altLang="zh-CN" sz="2600" dirty="0" smtClean="0">
                <a:solidFill>
                  <a:srgbClr val="FF0000"/>
                </a:solidFill>
                <a:latin typeface="黑体" panose="02010609060101010101" pitchFamily="49" charset="-122"/>
                <a:ea typeface="黑体" panose="02010609060101010101" pitchFamily="49" charset="-122"/>
              </a:rPr>
              <a:t>2936</a:t>
            </a:r>
            <a:r>
              <a:rPr lang="zh-CN" altLang="en-US" sz="2600" dirty="0" smtClean="0">
                <a:solidFill>
                  <a:srgbClr val="FF0000"/>
                </a:solidFill>
                <a:latin typeface="黑体" panose="02010609060101010101" pitchFamily="49" charset="-122"/>
                <a:ea typeface="黑体" panose="02010609060101010101" pitchFamily="49" charset="-122"/>
              </a:rPr>
              <a:t>家精神卫生机构。</a:t>
            </a:r>
            <a:endParaRPr lang="en-US" altLang="zh-CN" sz="2600" dirty="0" smtClean="0">
              <a:solidFill>
                <a:srgbClr val="FF0000"/>
              </a:solidFill>
              <a:latin typeface="黑体" panose="02010609060101010101" pitchFamily="49" charset="-122"/>
              <a:ea typeface="黑体" panose="02010609060101010101" pitchFamily="49" charset="-122"/>
            </a:endParaRPr>
          </a:p>
          <a:p>
            <a:r>
              <a:rPr lang="en-US" altLang="zh-CN" sz="2600" dirty="0" smtClean="0"/>
              <a:t>1961</a:t>
            </a:r>
            <a:r>
              <a:rPr lang="zh-CN" altLang="en-US" sz="2600" dirty="0"/>
              <a:t>年第一步</a:t>
            </a:r>
            <a:r>
              <a:rPr lang="en-US" altLang="zh-CN" sz="2600" dirty="0"/>
              <a:t>《</a:t>
            </a:r>
            <a:r>
              <a:rPr lang="zh-CN" altLang="en-US" sz="2600" dirty="0"/>
              <a:t>精神病学</a:t>
            </a:r>
            <a:r>
              <a:rPr lang="en-US" altLang="zh-CN" sz="2600" dirty="0"/>
              <a:t>》</a:t>
            </a:r>
            <a:r>
              <a:rPr lang="zh-CN" altLang="en-US" sz="2600" dirty="0" smtClean="0"/>
              <a:t>教材。精神医学专业高校数：</a:t>
            </a:r>
            <a:r>
              <a:rPr lang="en-US" altLang="zh-CN" sz="2600" dirty="0" smtClean="0">
                <a:solidFill>
                  <a:srgbClr val="FF0000"/>
                </a:solidFill>
              </a:rPr>
              <a:t>33</a:t>
            </a:r>
            <a:r>
              <a:rPr lang="zh-CN" altLang="en-US" sz="2600" dirty="0" smtClean="0">
                <a:solidFill>
                  <a:srgbClr val="FF0000"/>
                </a:solidFill>
              </a:rPr>
              <a:t>家</a:t>
            </a:r>
            <a:r>
              <a:rPr lang="zh-CN" altLang="en-US" sz="2600" dirty="0" smtClean="0"/>
              <a:t>（</a:t>
            </a:r>
            <a:r>
              <a:rPr lang="en-US" altLang="zh-CN" sz="2600" dirty="0" smtClean="0"/>
              <a:t>2019</a:t>
            </a:r>
            <a:r>
              <a:rPr lang="zh-CN" altLang="en-US" sz="2600" dirty="0" smtClean="0"/>
              <a:t>）</a:t>
            </a:r>
            <a:r>
              <a:rPr lang="en-US" altLang="zh-CN" sz="2600" dirty="0" smtClean="0"/>
              <a:t>20</a:t>
            </a:r>
            <a:r>
              <a:rPr lang="zh-CN" altLang="en-US" sz="2600" dirty="0"/>
              <a:t>所院校招收硕士、博士</a:t>
            </a:r>
            <a:r>
              <a:rPr lang="zh-CN" altLang="en-US" sz="2600" dirty="0" smtClean="0"/>
              <a:t>。</a:t>
            </a:r>
            <a:endParaRPr lang="en-US" altLang="zh-CN" sz="2600" dirty="0" smtClean="0"/>
          </a:p>
          <a:p>
            <a:r>
              <a:rPr lang="en-US" altLang="zh-CN" sz="2600" dirty="0"/>
              <a:t>1954</a:t>
            </a:r>
            <a:r>
              <a:rPr lang="zh-CN" altLang="en-US" sz="2600" dirty="0"/>
              <a:t>年成立学会和杂志</a:t>
            </a:r>
            <a:r>
              <a:rPr lang="zh-CN" altLang="en-US" sz="2600" dirty="0" smtClean="0"/>
              <a:t>。</a:t>
            </a:r>
            <a:r>
              <a:rPr lang="en-US" altLang="zh-CN" sz="2600" dirty="0"/>
              <a:t>1993</a:t>
            </a:r>
            <a:r>
              <a:rPr lang="zh-CN" altLang="en-US" sz="2600" dirty="0"/>
              <a:t>年精神医学分会</a:t>
            </a:r>
            <a:r>
              <a:rPr lang="zh-CN" altLang="en-US" sz="2600" dirty="0" smtClean="0"/>
              <a:t>。</a:t>
            </a:r>
            <a:endParaRPr lang="en-US" altLang="zh-CN" sz="2600" dirty="0" smtClean="0"/>
          </a:p>
          <a:p>
            <a:pPr eaLnBrk="1" hangingPunct="1"/>
            <a:r>
              <a:rPr lang="en-US" altLang="zh-CN" sz="2600" b="1" dirty="0" smtClean="0">
                <a:solidFill>
                  <a:srgbClr val="FF0000"/>
                </a:solidFill>
              </a:rPr>
              <a:t>4</a:t>
            </a:r>
            <a:r>
              <a:rPr lang="zh-CN" altLang="en-US" sz="2600" b="1" dirty="0">
                <a:solidFill>
                  <a:srgbClr val="FF0000"/>
                </a:solidFill>
              </a:rPr>
              <a:t>所</a:t>
            </a:r>
            <a:r>
              <a:rPr lang="en-US" altLang="zh-CN" sz="2600" b="1" dirty="0">
                <a:solidFill>
                  <a:srgbClr val="FF0000"/>
                </a:solidFill>
              </a:rPr>
              <a:t>WHO</a:t>
            </a:r>
            <a:r>
              <a:rPr lang="zh-CN" altLang="en-US" sz="2600" b="1" dirty="0">
                <a:solidFill>
                  <a:srgbClr val="FF0000"/>
                </a:solidFill>
              </a:rPr>
              <a:t>合作</a:t>
            </a:r>
            <a:r>
              <a:rPr lang="zh-CN" altLang="en-US" sz="2600" b="1" dirty="0" smtClean="0">
                <a:solidFill>
                  <a:srgbClr val="FF0000"/>
                </a:solidFill>
              </a:rPr>
              <a:t>中心</a:t>
            </a:r>
            <a:r>
              <a:rPr lang="zh-CN" altLang="en-US" sz="2600" dirty="0" smtClean="0"/>
              <a:t>（</a:t>
            </a:r>
            <a:r>
              <a:rPr lang="en-US" altLang="zh-CN" sz="2600" dirty="0" smtClean="0"/>
              <a:t>1982</a:t>
            </a:r>
            <a:r>
              <a:rPr lang="zh-CN" altLang="en-US" sz="2600" dirty="0" smtClean="0"/>
              <a:t>北京、上海，并开展</a:t>
            </a:r>
            <a:r>
              <a:rPr lang="en-US" altLang="zh-CN" sz="2600" dirty="0" smtClean="0"/>
              <a:t>12</a:t>
            </a:r>
            <a:r>
              <a:rPr lang="zh-CN" altLang="en-US" sz="2600" dirty="0" smtClean="0"/>
              <a:t>地区流调。湖南、四川）。</a:t>
            </a:r>
            <a:endParaRPr lang="en-US" altLang="zh-CN" sz="2600" dirty="0" smtClean="0"/>
          </a:p>
          <a:p>
            <a:pPr eaLnBrk="1" hangingPunct="1"/>
            <a:r>
              <a:rPr lang="zh-CN" altLang="en-US" sz="2600" dirty="0" smtClean="0"/>
              <a:t>中国</a:t>
            </a:r>
            <a:r>
              <a:rPr lang="zh-CN" altLang="en-US" sz="2600" dirty="0"/>
              <a:t>精神障碍分类和诊断标准</a:t>
            </a:r>
            <a:r>
              <a:rPr lang="zh-CN" altLang="en-US" sz="2600" dirty="0" smtClean="0"/>
              <a:t>（</a:t>
            </a:r>
            <a:r>
              <a:rPr lang="en-US" altLang="zh-CN" sz="2600" dirty="0" smtClean="0"/>
              <a:t>1986</a:t>
            </a:r>
            <a:r>
              <a:rPr lang="zh-CN" altLang="en-US" sz="2600" dirty="0" smtClean="0"/>
              <a:t>，</a:t>
            </a:r>
            <a:r>
              <a:rPr lang="en-US" altLang="zh-CN" sz="2600" dirty="0" smtClean="0"/>
              <a:t>1989</a:t>
            </a:r>
            <a:r>
              <a:rPr lang="zh-CN" altLang="en-US" sz="2600" dirty="0" smtClean="0"/>
              <a:t>，</a:t>
            </a:r>
            <a:r>
              <a:rPr lang="en-US" altLang="zh-CN" sz="2600" dirty="0" smtClean="0"/>
              <a:t>2001CCMD-3</a:t>
            </a:r>
            <a:r>
              <a:rPr lang="zh-CN" altLang="en-US" sz="2600" dirty="0" smtClean="0"/>
              <a:t>），</a:t>
            </a:r>
            <a:endParaRPr lang="en-US" altLang="zh-CN" sz="2600" dirty="0" smtClean="0"/>
          </a:p>
          <a:p>
            <a:r>
              <a:rPr lang="en-US" altLang="zh-CN" sz="2600" b="1" dirty="0" smtClean="0">
                <a:solidFill>
                  <a:srgbClr val="FF0000"/>
                </a:solidFill>
              </a:rPr>
              <a:t>《</a:t>
            </a:r>
            <a:r>
              <a:rPr lang="zh-CN" altLang="en-US" sz="2600" b="1" dirty="0" smtClean="0">
                <a:solidFill>
                  <a:srgbClr val="FF0000"/>
                </a:solidFill>
              </a:rPr>
              <a:t>中国精神卫生法</a:t>
            </a:r>
            <a:r>
              <a:rPr lang="en-US" altLang="zh-CN" sz="2600" b="1" dirty="0" smtClean="0">
                <a:solidFill>
                  <a:srgbClr val="FF0000"/>
                </a:solidFill>
              </a:rPr>
              <a:t>》2013</a:t>
            </a:r>
            <a:r>
              <a:rPr lang="zh-CN" altLang="en-US" sz="2600" b="1" dirty="0" smtClean="0">
                <a:solidFill>
                  <a:srgbClr val="FF0000"/>
                </a:solidFill>
              </a:rPr>
              <a:t>年</a:t>
            </a:r>
            <a:r>
              <a:rPr lang="en-US" altLang="zh-CN" sz="2600" b="1" dirty="0" smtClean="0">
                <a:solidFill>
                  <a:srgbClr val="FF0000"/>
                </a:solidFill>
              </a:rPr>
              <a:t>5</a:t>
            </a:r>
            <a:r>
              <a:rPr lang="zh-CN" altLang="en-US" sz="2600" b="1" dirty="0" smtClean="0">
                <a:solidFill>
                  <a:srgbClr val="FF0000"/>
                </a:solidFill>
              </a:rPr>
              <a:t>月</a:t>
            </a:r>
            <a:r>
              <a:rPr lang="en-US" altLang="zh-CN" sz="2600" b="1" dirty="0" smtClean="0">
                <a:solidFill>
                  <a:srgbClr val="FF0000"/>
                </a:solidFill>
              </a:rPr>
              <a:t>1</a:t>
            </a:r>
            <a:r>
              <a:rPr lang="zh-CN" altLang="en-US" sz="2600" b="1" dirty="0" smtClean="0">
                <a:solidFill>
                  <a:srgbClr val="FF0000"/>
                </a:solidFill>
              </a:rPr>
              <a:t>日实施</a:t>
            </a:r>
            <a:endParaRPr lang="en-US" altLang="zh-CN" sz="2600" b="1" dirty="0" smtClean="0">
              <a:solidFill>
                <a:srgbClr val="FF0000"/>
              </a:solidFill>
            </a:endParaRPr>
          </a:p>
          <a:p>
            <a:r>
              <a:rPr lang="en-US" altLang="zh-CN" sz="2600" b="1" dirty="0" smtClean="0">
                <a:solidFill>
                  <a:srgbClr val="FF0000"/>
                </a:solidFill>
              </a:rPr>
              <a:t>《</a:t>
            </a:r>
            <a:r>
              <a:rPr lang="zh-CN" altLang="en-US" sz="2600" b="1" dirty="0">
                <a:solidFill>
                  <a:srgbClr val="FF0000"/>
                </a:solidFill>
              </a:rPr>
              <a:t>中国精神卫生工作规划</a:t>
            </a:r>
            <a:r>
              <a:rPr lang="en-US" altLang="zh-CN" sz="2600" b="1" dirty="0" smtClean="0">
                <a:solidFill>
                  <a:srgbClr val="FF0000"/>
                </a:solidFill>
              </a:rPr>
              <a:t>2011-2020</a:t>
            </a:r>
            <a:r>
              <a:rPr lang="en-US" altLang="zh-CN" sz="2600" b="1" dirty="0">
                <a:solidFill>
                  <a:srgbClr val="FF0000"/>
                </a:solidFill>
              </a:rPr>
              <a:t>》</a:t>
            </a:r>
            <a:r>
              <a:rPr lang="zh-CN" altLang="en-US" sz="2600" dirty="0" smtClean="0"/>
              <a:t>。</a:t>
            </a:r>
            <a:endParaRPr lang="en-US" altLang="zh-CN" sz="2600" dirty="0" smtClean="0"/>
          </a:p>
          <a:p>
            <a:r>
              <a:rPr lang="zh-CN" altLang="en-US" sz="2600" b="1" dirty="0" smtClean="0">
                <a:solidFill>
                  <a:srgbClr val="FF0000"/>
                </a:solidFill>
              </a:rPr>
              <a:t>成立</a:t>
            </a:r>
            <a:r>
              <a:rPr lang="en-US" altLang="zh-CN" sz="2600" b="1" dirty="0">
                <a:solidFill>
                  <a:srgbClr val="FF0000"/>
                </a:solidFill>
              </a:rPr>
              <a:t>CDC</a:t>
            </a:r>
            <a:r>
              <a:rPr lang="zh-CN" altLang="en-US" sz="2600" b="1" dirty="0">
                <a:solidFill>
                  <a:srgbClr val="FF0000"/>
                </a:solidFill>
              </a:rPr>
              <a:t>精神卫生分中心</a:t>
            </a:r>
            <a:r>
              <a:rPr lang="zh-CN" altLang="en-US" sz="2600" dirty="0"/>
              <a:t>（北京）。</a:t>
            </a:r>
            <a:endParaRPr lang="en-US" altLang="zh-CN" sz="2600" dirty="0"/>
          </a:p>
          <a:p>
            <a:pPr eaLnBrk="1" hangingPunct="1"/>
            <a:endParaRPr lang="zh-CN" altLang="en-US" sz="2400" dirty="0"/>
          </a:p>
        </p:txBody>
      </p:sp>
      <p:sp>
        <p:nvSpPr>
          <p:cNvPr id="32773" name="Text Box 4"/>
          <p:cNvSpPr txBox="1">
            <a:spLocks noChangeArrowheads="1"/>
          </p:cNvSpPr>
          <p:nvPr/>
        </p:nvSpPr>
        <p:spPr bwMode="auto">
          <a:xfrm>
            <a:off x="1981200" y="6248401"/>
            <a:ext cx="518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1800"/>
              <a:t>中华精神科杂志</a:t>
            </a:r>
            <a:r>
              <a:rPr lang="en-US" altLang="zh-CN" sz="1800"/>
              <a:t>2005</a:t>
            </a:r>
            <a:r>
              <a:rPr lang="zh-CN" altLang="en-US" sz="1800"/>
              <a:t>，</a:t>
            </a:r>
            <a:r>
              <a:rPr lang="en-US" altLang="zh-CN" sz="1800"/>
              <a:t>38</a:t>
            </a:r>
            <a:r>
              <a:rPr lang="zh-CN" altLang="en-US" sz="1800"/>
              <a:t>（</a:t>
            </a:r>
            <a:r>
              <a:rPr lang="en-US" altLang="zh-CN" sz="1800"/>
              <a:t>1</a:t>
            </a:r>
            <a:r>
              <a:rPr lang="zh-CN" altLang="en-US" sz="1800"/>
              <a:t>）：</a:t>
            </a:r>
            <a:r>
              <a:rPr lang="en-US" altLang="zh-CN" sz="1800"/>
              <a:t>1</a:t>
            </a:r>
          </a:p>
        </p:txBody>
      </p:sp>
    </p:spTree>
    <p:extLst>
      <p:ext uri="{BB962C8B-B14F-4D97-AF65-F5344CB8AC3E}">
        <p14:creationId xmlns:p14="http://schemas.microsoft.com/office/powerpoint/2010/main" val="41878873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smtClean="0"/>
              <a:t>43</a:t>
            </a:r>
            <a:r>
              <a:rPr lang="zh-CN" altLang="en-US" smtClean="0"/>
              <a:t>万张开放床位，</a:t>
            </a:r>
            <a:r>
              <a:rPr lang="en-US" altLang="zh-CN" smtClean="0"/>
              <a:t>3</a:t>
            </a:r>
            <a:r>
              <a:rPr lang="zh-CN" altLang="en-US" smtClean="0"/>
              <a:t>万医生、</a:t>
            </a:r>
            <a:r>
              <a:rPr lang="en-US" altLang="zh-CN" smtClean="0"/>
              <a:t>7.6</a:t>
            </a:r>
            <a:r>
              <a:rPr lang="zh-CN" altLang="en-US" smtClean="0"/>
              <a:t>万护士</a:t>
            </a:r>
          </a:p>
        </p:txBody>
      </p:sp>
      <p:graphicFrame>
        <p:nvGraphicFramePr>
          <p:cNvPr id="36867" name="图表 5"/>
          <p:cNvGraphicFramePr>
            <a:graphicFrameLocks/>
          </p:cNvGraphicFramePr>
          <p:nvPr/>
        </p:nvGraphicFramePr>
        <p:xfrm>
          <a:off x="2101850" y="2001839"/>
          <a:ext cx="4044950" cy="3398837"/>
        </p:xfrm>
        <a:graphic>
          <a:graphicData uri="http://schemas.openxmlformats.org/presentationml/2006/ole">
            <mc:AlternateContent xmlns:mc="http://schemas.openxmlformats.org/markup-compatibility/2006">
              <mc:Choice xmlns:v="urn:schemas-microsoft-com:vml" Requires="v">
                <p:oleObj spid="_x0000_s3150" name="图表" r:id="rId3" imgW="4054191" imgH="3401863" progId="Excel.Chart.8">
                  <p:embed/>
                </p:oleObj>
              </mc:Choice>
              <mc:Fallback>
                <p:oleObj name="图表" r:id="rId3" imgW="4054191" imgH="3401863" progId="Excel.Chart.8">
                  <p:embed/>
                  <p:pic>
                    <p:nvPicPr>
                      <p:cNvPr id="36867" name="图表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850" y="2001839"/>
                        <a:ext cx="4044950" cy="339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8" name="文本框 7"/>
          <p:cNvSpPr txBox="1">
            <a:spLocks noChangeArrowheads="1"/>
          </p:cNvSpPr>
          <p:nvPr/>
        </p:nvSpPr>
        <p:spPr bwMode="auto">
          <a:xfrm>
            <a:off x="2419351" y="5629275"/>
            <a:ext cx="313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lang="zh-CN" altLang="en-US" sz="1800"/>
          </a:p>
        </p:txBody>
      </p:sp>
      <p:sp>
        <p:nvSpPr>
          <p:cNvPr id="36869" name="文本框 8"/>
          <p:cNvSpPr txBox="1">
            <a:spLocks noChangeArrowheads="1"/>
          </p:cNvSpPr>
          <p:nvPr/>
        </p:nvSpPr>
        <p:spPr bwMode="auto">
          <a:xfrm>
            <a:off x="6096001" y="1198564"/>
            <a:ext cx="3133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endParaRPr lang="zh-CN" altLang="en-US" sz="1800"/>
          </a:p>
        </p:txBody>
      </p:sp>
      <p:sp>
        <p:nvSpPr>
          <p:cNvPr id="36870" name="文本框 9"/>
          <p:cNvSpPr txBox="1">
            <a:spLocks noChangeArrowheads="1"/>
          </p:cNvSpPr>
          <p:nvPr/>
        </p:nvSpPr>
        <p:spPr bwMode="auto">
          <a:xfrm>
            <a:off x="2152650" y="5489576"/>
            <a:ext cx="2743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1800" b="1"/>
              <a:t>2015</a:t>
            </a:r>
            <a:r>
              <a:rPr lang="zh-CN" altLang="en-US" sz="1800" b="1"/>
              <a:t>年全国精神卫生资源调查</a:t>
            </a:r>
          </a:p>
        </p:txBody>
      </p:sp>
      <p:graphicFrame>
        <p:nvGraphicFramePr>
          <p:cNvPr id="36871" name="图表 12"/>
          <p:cNvGraphicFramePr>
            <a:graphicFrameLocks/>
          </p:cNvGraphicFramePr>
          <p:nvPr/>
        </p:nvGraphicFramePr>
        <p:xfrm>
          <a:off x="6059489" y="2001839"/>
          <a:ext cx="4103687" cy="3398837"/>
        </p:xfrm>
        <a:graphic>
          <a:graphicData uri="http://schemas.openxmlformats.org/presentationml/2006/ole">
            <mc:AlternateContent xmlns:mc="http://schemas.openxmlformats.org/markup-compatibility/2006">
              <mc:Choice xmlns:v="urn:schemas-microsoft-com:vml" Requires="v">
                <p:oleObj spid="_x0000_s3151" name="图表" r:id="rId5" imgW="4109060" imgH="3401863" progId="Excel.Chart.8">
                  <p:embed/>
                </p:oleObj>
              </mc:Choice>
              <mc:Fallback>
                <p:oleObj name="图表" r:id="rId5" imgW="4109060" imgH="3401863" progId="Excel.Chart.8">
                  <p:embed/>
                  <p:pic>
                    <p:nvPicPr>
                      <p:cNvPr id="36871" name="图表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9489" y="2001839"/>
                        <a:ext cx="4103687" cy="339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2" name="文本框 13"/>
          <p:cNvSpPr txBox="1">
            <a:spLocks noChangeArrowheads="1"/>
          </p:cNvSpPr>
          <p:nvPr/>
        </p:nvSpPr>
        <p:spPr bwMode="auto">
          <a:xfrm>
            <a:off x="4641850" y="2703513"/>
            <a:ext cx="12763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1500" b="1">
                <a:solidFill>
                  <a:srgbClr val="FF0000"/>
                </a:solidFill>
              </a:rPr>
              <a:t>336946</a:t>
            </a:r>
            <a:r>
              <a:rPr lang="zh-CN" altLang="en-US" sz="1500" b="1">
                <a:solidFill>
                  <a:srgbClr val="FF0000"/>
                </a:solidFill>
              </a:rPr>
              <a:t>张</a:t>
            </a:r>
          </a:p>
        </p:txBody>
      </p:sp>
      <p:sp>
        <p:nvSpPr>
          <p:cNvPr id="36873" name="文本框 14"/>
          <p:cNvSpPr txBox="1">
            <a:spLocks noChangeArrowheads="1"/>
          </p:cNvSpPr>
          <p:nvPr/>
        </p:nvSpPr>
        <p:spPr bwMode="auto">
          <a:xfrm>
            <a:off x="1960564" y="2663825"/>
            <a:ext cx="9175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1500" b="1">
                <a:solidFill>
                  <a:srgbClr val="FF0000"/>
                </a:solidFill>
              </a:rPr>
              <a:t>72902</a:t>
            </a:r>
            <a:r>
              <a:rPr lang="zh-CN" altLang="en-US" sz="1500" b="1">
                <a:solidFill>
                  <a:srgbClr val="FF0000"/>
                </a:solidFill>
              </a:rPr>
              <a:t>张</a:t>
            </a:r>
          </a:p>
        </p:txBody>
      </p:sp>
      <p:sp>
        <p:nvSpPr>
          <p:cNvPr id="36874" name="文本框 15"/>
          <p:cNvSpPr txBox="1">
            <a:spLocks noChangeArrowheads="1"/>
          </p:cNvSpPr>
          <p:nvPr/>
        </p:nvSpPr>
        <p:spPr bwMode="auto">
          <a:xfrm>
            <a:off x="8532814" y="2579688"/>
            <a:ext cx="1252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1500" b="1">
                <a:solidFill>
                  <a:srgbClr val="FF0000"/>
                </a:solidFill>
              </a:rPr>
              <a:t>75765</a:t>
            </a:r>
            <a:r>
              <a:rPr lang="zh-CN" altLang="en-US" sz="1500" b="1">
                <a:solidFill>
                  <a:srgbClr val="FF0000"/>
                </a:solidFill>
              </a:rPr>
              <a:t>护士</a:t>
            </a:r>
          </a:p>
        </p:txBody>
      </p:sp>
      <p:sp>
        <p:nvSpPr>
          <p:cNvPr id="36875" name="文本框 16"/>
          <p:cNvSpPr txBox="1">
            <a:spLocks noChangeArrowheads="1"/>
          </p:cNvSpPr>
          <p:nvPr/>
        </p:nvSpPr>
        <p:spPr bwMode="auto">
          <a:xfrm>
            <a:off x="5918201" y="4373563"/>
            <a:ext cx="105251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1500" b="1">
                <a:solidFill>
                  <a:srgbClr val="FF0000"/>
                </a:solidFill>
              </a:rPr>
              <a:t>30122</a:t>
            </a:r>
            <a:r>
              <a:rPr lang="zh-CN" altLang="en-US" sz="1500" b="1">
                <a:solidFill>
                  <a:srgbClr val="FF0000"/>
                </a:solidFill>
              </a:rPr>
              <a:t>医生</a:t>
            </a:r>
            <a:endParaRPr lang="en-US" altLang="zh-CN" sz="1500" b="1">
              <a:solidFill>
                <a:srgbClr val="FF0000"/>
              </a:solidFill>
            </a:endParaRPr>
          </a:p>
          <a:p>
            <a:r>
              <a:rPr lang="zh-CN" altLang="en-US" sz="1500" b="1">
                <a:solidFill>
                  <a:srgbClr val="FF0000"/>
                </a:solidFill>
              </a:rPr>
              <a:t>（含助理）</a:t>
            </a:r>
          </a:p>
        </p:txBody>
      </p:sp>
    </p:spTree>
    <p:extLst>
      <p:ext uri="{BB962C8B-B14F-4D97-AF65-F5344CB8AC3E}">
        <p14:creationId xmlns:p14="http://schemas.microsoft.com/office/powerpoint/2010/main" val="5848576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63AAC81-F804-4836-BD0B-7877AE208EC0}" type="slidenum">
              <a:rPr kumimoji="0" lang="en-US" altLang="zh-CN" sz="1400"/>
              <a:pPr>
                <a:spcBef>
                  <a:spcPct val="0"/>
                </a:spcBef>
                <a:buClrTx/>
                <a:buSzTx/>
                <a:buFontTx/>
                <a:buNone/>
              </a:pPr>
              <a:t>26</a:t>
            </a:fld>
            <a:endParaRPr kumimoji="0" lang="en-US" altLang="zh-CN" sz="1400"/>
          </a:p>
        </p:txBody>
      </p:sp>
      <p:sp>
        <p:nvSpPr>
          <p:cNvPr id="37891" name="Rectangle 4"/>
          <p:cNvSpPr>
            <a:spLocks noGrp="1" noChangeArrowheads="1"/>
          </p:cNvSpPr>
          <p:nvPr>
            <p:ph type="title"/>
          </p:nvPr>
        </p:nvSpPr>
        <p:spPr>
          <a:xfrm>
            <a:off x="3048000" y="414338"/>
            <a:ext cx="6948488" cy="1143000"/>
          </a:xfrm>
          <a:noFill/>
        </p:spPr>
        <p:txBody>
          <a:bodyPr vert="horz" lIns="92075" tIns="46038" rIns="92075" bIns="46038" rtlCol="0" anchor="ctr">
            <a:normAutofit/>
          </a:bodyPr>
          <a:lstStyle/>
          <a:p>
            <a:pPr eaLnBrk="1" hangingPunct="1"/>
            <a:r>
              <a:rPr lang="zh-CN" altLang="en-US" smtClean="0"/>
              <a:t>中国的精神卫生资源不足</a:t>
            </a:r>
          </a:p>
        </p:txBody>
      </p:sp>
      <p:sp>
        <p:nvSpPr>
          <p:cNvPr id="37892" name="Text Box 5"/>
          <p:cNvSpPr txBox="1">
            <a:spLocks noChangeArrowheads="1"/>
          </p:cNvSpPr>
          <p:nvPr/>
        </p:nvSpPr>
        <p:spPr bwMode="invGray">
          <a:xfrm>
            <a:off x="1752600" y="2590800"/>
            <a:ext cx="848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400" b="1">
                <a:latin typeface="Arial" panose="020B0604020202020204" pitchFamily="34" charset="0"/>
              </a:rPr>
              <a:t>全球的精神卫生资源 </a:t>
            </a:r>
            <a:r>
              <a:rPr kumimoji="0" lang="en-US" altLang="zh-CN" sz="2400" b="1">
                <a:latin typeface="Arial" panose="020B0604020202020204" pitchFamily="34" charset="0"/>
              </a:rPr>
              <a:t>(</a:t>
            </a:r>
            <a:r>
              <a:rPr kumimoji="0" lang="zh-CN" altLang="en-US" sz="2400" b="1">
                <a:latin typeface="Arial" panose="020B0604020202020204" pitchFamily="34" charset="0"/>
              </a:rPr>
              <a:t>中位数，</a:t>
            </a:r>
            <a:r>
              <a:rPr kumimoji="0" lang="en-US" altLang="zh-CN" sz="2400" b="1">
                <a:latin typeface="Arial" panose="020B0604020202020204" pitchFamily="34" charset="0"/>
              </a:rPr>
              <a:t>/10</a:t>
            </a:r>
            <a:r>
              <a:rPr kumimoji="0" lang="zh-CN" altLang="en-US" sz="2400" b="1">
                <a:latin typeface="Arial" panose="020B0604020202020204" pitchFamily="34" charset="0"/>
              </a:rPr>
              <a:t>万人口，按社会经济水平</a:t>
            </a:r>
            <a:r>
              <a:rPr kumimoji="0" lang="en-US" altLang="zh-CN" sz="2400" b="1">
                <a:latin typeface="Arial" panose="020B0604020202020204" pitchFamily="34" charset="0"/>
              </a:rPr>
              <a:t>)</a:t>
            </a:r>
            <a:endParaRPr kumimoji="0" lang="en-US" altLang="zh-CN" sz="2000" b="1">
              <a:latin typeface="Arial" panose="020B0604020202020204" pitchFamily="34" charset="0"/>
            </a:endParaRPr>
          </a:p>
        </p:txBody>
      </p:sp>
      <p:sp>
        <p:nvSpPr>
          <p:cNvPr id="37893" name="Line 6"/>
          <p:cNvSpPr>
            <a:spLocks noChangeShapeType="1"/>
          </p:cNvSpPr>
          <p:nvPr/>
        </p:nvSpPr>
        <p:spPr bwMode="auto">
          <a:xfrm>
            <a:off x="1905000" y="6019800"/>
            <a:ext cx="8191500" cy="1588"/>
          </a:xfrm>
          <a:prstGeom prst="line">
            <a:avLst/>
          </a:prstGeom>
          <a:noFill/>
          <a:ln w="2857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94" name="Rectangle 7"/>
          <p:cNvSpPr>
            <a:spLocks noChangeArrowheads="1"/>
          </p:cNvSpPr>
          <p:nvPr/>
        </p:nvSpPr>
        <p:spPr bwMode="invGray">
          <a:xfrm>
            <a:off x="1882776" y="3429000"/>
            <a:ext cx="8181975" cy="228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800" b="1">
                <a:latin typeface="Arial" panose="020B0604020202020204" pitchFamily="34" charset="0"/>
              </a:rPr>
              <a:t>		</a:t>
            </a:r>
            <a:r>
              <a:rPr kumimoji="0" lang="zh-CN" altLang="en-US" sz="2400" b="1">
                <a:latin typeface="Arial" panose="020B0604020202020204" pitchFamily="34" charset="0"/>
              </a:rPr>
              <a:t>合计	低	中低	中高	高	</a:t>
            </a:r>
            <a:r>
              <a:rPr kumimoji="0" lang="en-US" altLang="zh-CN" sz="2400" b="1">
                <a:latin typeface="Arial" panose="020B0604020202020204" pitchFamily="34" charset="0"/>
              </a:rPr>
              <a:t>(</a:t>
            </a:r>
            <a:r>
              <a:rPr kumimoji="0" lang="zh-CN" altLang="en-US" sz="2400" b="1">
                <a:latin typeface="Arial" panose="020B0604020202020204" pitchFamily="34" charset="0"/>
              </a:rPr>
              <a:t>中国</a:t>
            </a:r>
            <a:r>
              <a:rPr kumimoji="0" lang="en-US" altLang="zh-CN" sz="2400" b="1">
                <a:latin typeface="Arial" panose="020B0604020202020204" pitchFamily="34" charset="0"/>
              </a:rPr>
              <a:t>)</a:t>
            </a:r>
          </a:p>
        </p:txBody>
      </p:sp>
      <p:sp>
        <p:nvSpPr>
          <p:cNvPr id="37895" name="Rectangle 8"/>
          <p:cNvSpPr>
            <a:spLocks noChangeArrowheads="1"/>
          </p:cNvSpPr>
          <p:nvPr/>
        </p:nvSpPr>
        <p:spPr bwMode="invGray">
          <a:xfrm>
            <a:off x="1882776" y="3581400"/>
            <a:ext cx="8181975" cy="2362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r>
              <a:rPr kumimoji="0" lang="zh-CN" altLang="en-US" sz="2000" b="1" dirty="0">
                <a:latin typeface="Arial" panose="020B0604020202020204" pitchFamily="34" charset="0"/>
              </a:rPr>
              <a:t>精神科病床	</a:t>
            </a:r>
            <a:r>
              <a:rPr kumimoji="0" lang="en-US" altLang="zh-CN" sz="2000" b="1" dirty="0">
                <a:latin typeface="Arial" panose="020B0604020202020204" pitchFamily="34" charset="0"/>
              </a:rPr>
              <a:t>17.0	2.0	16	75	70	</a:t>
            </a:r>
            <a:r>
              <a:rPr kumimoji="0" lang="en-US" altLang="zh-CN" sz="2000" b="1" dirty="0">
                <a:solidFill>
                  <a:srgbClr val="FF0000"/>
                </a:solidFill>
                <a:latin typeface="Arial" panose="020B0604020202020204" pitchFamily="34" charset="0"/>
              </a:rPr>
              <a:t>(10.2)</a:t>
            </a:r>
          </a:p>
          <a:p>
            <a:pPr eaLnBrk="1" hangingPunct="1">
              <a:buClrTx/>
              <a:buSzTx/>
              <a:buFontTx/>
              <a:buNone/>
            </a:pPr>
            <a:r>
              <a:rPr kumimoji="0" lang="zh-CN" altLang="en-US" sz="2000" b="1" dirty="0">
                <a:latin typeface="Arial" panose="020B0604020202020204" pitchFamily="34" charset="0"/>
              </a:rPr>
              <a:t>精神科医师	</a:t>
            </a:r>
            <a:r>
              <a:rPr kumimoji="0" lang="en-US" altLang="zh-CN" sz="2000" b="1" dirty="0">
                <a:latin typeface="Arial" panose="020B0604020202020204" pitchFamily="34" charset="0"/>
              </a:rPr>
              <a:t>1.5	0.1	1.0	2.7	9.2	</a:t>
            </a:r>
            <a:r>
              <a:rPr kumimoji="0" lang="en-US" altLang="zh-CN" sz="2000" b="1" dirty="0">
                <a:solidFill>
                  <a:srgbClr val="FF0000"/>
                </a:solidFill>
                <a:latin typeface="Arial" panose="020B0604020202020204" pitchFamily="34" charset="0"/>
              </a:rPr>
              <a:t>(1.46)</a:t>
            </a:r>
          </a:p>
          <a:p>
            <a:pPr eaLnBrk="1" hangingPunct="1">
              <a:buClrTx/>
              <a:buSzTx/>
              <a:buFontTx/>
              <a:buNone/>
            </a:pPr>
            <a:r>
              <a:rPr kumimoji="0" lang="zh-CN" altLang="en-US" sz="2000" b="1" dirty="0">
                <a:latin typeface="Arial" panose="020B0604020202020204" pitchFamily="34" charset="0"/>
              </a:rPr>
              <a:t>精神科护士	</a:t>
            </a:r>
            <a:r>
              <a:rPr kumimoji="0" lang="en-US" altLang="zh-CN" sz="2000" b="1" dirty="0">
                <a:latin typeface="Arial" panose="020B0604020202020204" pitchFamily="34" charset="0"/>
              </a:rPr>
              <a:t>2.2	0.2	1.1	5.3	31.8	</a:t>
            </a:r>
            <a:r>
              <a:rPr kumimoji="0" lang="en-US" altLang="zh-CN" sz="2000" b="1" dirty="0">
                <a:solidFill>
                  <a:srgbClr val="FF0000"/>
                </a:solidFill>
                <a:latin typeface="Arial" panose="020B0604020202020204" pitchFamily="34" charset="0"/>
              </a:rPr>
              <a:t>(2.25)</a:t>
            </a:r>
          </a:p>
          <a:p>
            <a:pPr eaLnBrk="1" hangingPunct="1">
              <a:buClrTx/>
              <a:buSzTx/>
              <a:buFontTx/>
              <a:buNone/>
            </a:pPr>
            <a:r>
              <a:rPr kumimoji="0" lang="zh-CN" altLang="en-US" sz="2000" b="1" dirty="0">
                <a:latin typeface="Arial" panose="020B0604020202020204" pitchFamily="34" charset="0"/>
              </a:rPr>
              <a:t>临床心理师	</a:t>
            </a:r>
            <a:r>
              <a:rPr kumimoji="0" lang="en-US" altLang="zh-CN" sz="2000" b="1" dirty="0">
                <a:latin typeface="Arial" panose="020B0604020202020204" pitchFamily="34" charset="0"/>
              </a:rPr>
              <a:t>0.7	0.04	0.6	1.8 	11.0	(?)</a:t>
            </a:r>
          </a:p>
          <a:p>
            <a:pPr eaLnBrk="1" hangingPunct="1">
              <a:buClrTx/>
              <a:buSzTx/>
              <a:buFontTx/>
              <a:buNone/>
            </a:pPr>
            <a:r>
              <a:rPr kumimoji="0" lang="zh-CN" altLang="en-US" sz="2000" b="1" dirty="0">
                <a:latin typeface="Arial" panose="020B0604020202020204" pitchFamily="34" charset="0"/>
              </a:rPr>
              <a:t>临床社工师	</a:t>
            </a:r>
            <a:r>
              <a:rPr kumimoji="0" lang="en-US" altLang="zh-CN" sz="2000" b="1" dirty="0">
                <a:latin typeface="Arial" panose="020B0604020202020204" pitchFamily="34" charset="0"/>
              </a:rPr>
              <a:t>0	0	0	2.0	18.2	(0)</a:t>
            </a:r>
          </a:p>
        </p:txBody>
      </p:sp>
      <p:sp>
        <p:nvSpPr>
          <p:cNvPr id="37896" name="Line 9"/>
          <p:cNvSpPr>
            <a:spLocks noChangeShapeType="1"/>
          </p:cNvSpPr>
          <p:nvPr/>
        </p:nvSpPr>
        <p:spPr bwMode="auto">
          <a:xfrm>
            <a:off x="1905000" y="3200400"/>
            <a:ext cx="8191500" cy="1588"/>
          </a:xfrm>
          <a:prstGeom prst="line">
            <a:avLst/>
          </a:prstGeom>
          <a:noFill/>
          <a:ln w="2857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97" name="Line 10"/>
          <p:cNvSpPr>
            <a:spLocks noChangeShapeType="1"/>
          </p:cNvSpPr>
          <p:nvPr/>
        </p:nvSpPr>
        <p:spPr bwMode="auto">
          <a:xfrm>
            <a:off x="1828800" y="3810000"/>
            <a:ext cx="8191500" cy="1588"/>
          </a:xfrm>
          <a:prstGeom prst="line">
            <a:avLst/>
          </a:prstGeom>
          <a:noFill/>
          <a:ln w="2857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9482678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318BD67-C4D0-4996-BF68-84E54C1C5783}" type="slidenum">
              <a:rPr kumimoji="0" lang="en-US" altLang="zh-CN" sz="1400"/>
              <a:pPr>
                <a:spcBef>
                  <a:spcPct val="0"/>
                </a:spcBef>
                <a:buClrTx/>
                <a:buSzTx/>
                <a:buFontTx/>
                <a:buNone/>
              </a:pPr>
              <a:t>27</a:t>
            </a:fld>
            <a:endParaRPr kumimoji="0" lang="en-US" altLang="zh-CN" sz="1400"/>
          </a:p>
        </p:txBody>
      </p:sp>
      <p:sp>
        <p:nvSpPr>
          <p:cNvPr id="29699" name="Rectangle 11"/>
          <p:cNvSpPr>
            <a:spLocks noGrp="1" noChangeArrowheads="1"/>
          </p:cNvSpPr>
          <p:nvPr>
            <p:ph type="title"/>
          </p:nvPr>
        </p:nvSpPr>
        <p:spPr>
          <a:xfrm>
            <a:off x="3429000" y="561976"/>
            <a:ext cx="6775450" cy="1114425"/>
          </a:xfrm>
          <a:noFill/>
        </p:spPr>
        <p:txBody>
          <a:bodyPr vert="horz" lIns="92075" tIns="46038" rIns="92075" bIns="46038" rtlCol="0" anchor="ctr">
            <a:normAutofit/>
          </a:bodyPr>
          <a:lstStyle/>
          <a:p>
            <a:pPr eaLnBrk="1" hangingPunct="1"/>
            <a:r>
              <a:rPr lang="zh-CN" altLang="en-US" smtClean="0"/>
              <a:t>治疗率</a:t>
            </a:r>
            <a:r>
              <a:rPr lang="en-US" altLang="zh-CN" smtClean="0"/>
              <a:t>(1)</a:t>
            </a:r>
          </a:p>
        </p:txBody>
      </p:sp>
      <p:sp>
        <p:nvSpPr>
          <p:cNvPr id="29700" name="Text Box 12"/>
          <p:cNvSpPr txBox="1">
            <a:spLocks noChangeArrowheads="1"/>
          </p:cNvSpPr>
          <p:nvPr/>
        </p:nvSpPr>
        <p:spPr bwMode="invGray">
          <a:xfrm>
            <a:off x="3657601" y="2057401"/>
            <a:ext cx="5237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800" b="1">
                <a:latin typeface="Arial" panose="020B0604020202020204" pitchFamily="34" charset="0"/>
              </a:rPr>
              <a:t>常见精神障碍的治疗率，</a:t>
            </a:r>
            <a:r>
              <a:rPr kumimoji="0" lang="en-US" altLang="zh-CN" sz="2800" b="1">
                <a:latin typeface="Arial" panose="020B0604020202020204" pitchFamily="34" charset="0"/>
              </a:rPr>
              <a:t>WMH</a:t>
            </a:r>
            <a:endParaRPr kumimoji="0" lang="en-US" altLang="zh-CN" sz="2400" b="1">
              <a:latin typeface="Arial" panose="020B0604020202020204" pitchFamily="34" charset="0"/>
            </a:endParaRPr>
          </a:p>
        </p:txBody>
      </p:sp>
      <p:sp>
        <p:nvSpPr>
          <p:cNvPr id="29701" name="Line 13"/>
          <p:cNvSpPr>
            <a:spLocks noChangeShapeType="1"/>
          </p:cNvSpPr>
          <p:nvPr/>
        </p:nvSpPr>
        <p:spPr bwMode="auto">
          <a:xfrm>
            <a:off x="1905000" y="5791201"/>
            <a:ext cx="8191500" cy="3175"/>
          </a:xfrm>
          <a:prstGeom prst="line">
            <a:avLst/>
          </a:prstGeom>
          <a:noFill/>
          <a:ln w="2857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2" name="Rectangle 14"/>
          <p:cNvSpPr>
            <a:spLocks noChangeArrowheads="1"/>
          </p:cNvSpPr>
          <p:nvPr/>
        </p:nvSpPr>
        <p:spPr bwMode="invGray">
          <a:xfrm>
            <a:off x="1893889" y="2895600"/>
            <a:ext cx="8181975"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000" b="1">
                <a:latin typeface="Arial" panose="020B0604020202020204" pitchFamily="34" charset="0"/>
              </a:rPr>
              <a:t>国家					</a:t>
            </a:r>
            <a:r>
              <a:rPr kumimoji="0" lang="en-US" altLang="zh-CN" sz="2000" b="1">
                <a:latin typeface="Arial" panose="020B0604020202020204" pitchFamily="34" charset="0"/>
              </a:rPr>
              <a:t>12</a:t>
            </a:r>
            <a:r>
              <a:rPr kumimoji="0" lang="zh-CN" altLang="en-US" sz="2000" b="1">
                <a:latin typeface="Arial" panose="020B0604020202020204" pitchFamily="34" charset="0"/>
              </a:rPr>
              <a:t>月治疗率 </a:t>
            </a:r>
            <a:r>
              <a:rPr kumimoji="0" lang="en-US" altLang="zh-CN" sz="2000" b="1">
                <a:latin typeface="Arial" panose="020B0604020202020204" pitchFamily="34" charset="0"/>
              </a:rPr>
              <a:t>%</a:t>
            </a:r>
          </a:p>
        </p:txBody>
      </p:sp>
      <p:sp>
        <p:nvSpPr>
          <p:cNvPr id="29703" name="Rectangle 15"/>
          <p:cNvSpPr>
            <a:spLocks noChangeArrowheads="1"/>
          </p:cNvSpPr>
          <p:nvPr/>
        </p:nvSpPr>
        <p:spPr bwMode="invGray">
          <a:xfrm>
            <a:off x="1893889" y="3257551"/>
            <a:ext cx="8181975" cy="2881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r>
              <a:rPr kumimoji="0" lang="zh-CN" altLang="en-US" sz="2000" b="1" dirty="0">
                <a:latin typeface="Arial" panose="020B0604020202020204" pitchFamily="34" charset="0"/>
              </a:rPr>
              <a:t>中国					</a:t>
            </a:r>
            <a:r>
              <a:rPr kumimoji="0" lang="zh-CN" altLang="en-US" sz="2000" b="1" dirty="0">
                <a:solidFill>
                  <a:srgbClr val="FF0000"/>
                </a:solidFill>
                <a:latin typeface="Arial" panose="020B0604020202020204" pitchFamily="34" charset="0"/>
              </a:rPr>
              <a:t>     </a:t>
            </a:r>
            <a:r>
              <a:rPr kumimoji="0" lang="en-US" altLang="zh-CN" sz="2000" b="1" dirty="0">
                <a:solidFill>
                  <a:srgbClr val="FF0000"/>
                </a:solidFill>
                <a:latin typeface="Arial" panose="020B0604020202020204" pitchFamily="34" charset="0"/>
              </a:rPr>
              <a:t>13.2</a:t>
            </a:r>
          </a:p>
          <a:p>
            <a:pPr eaLnBrk="1" hangingPunct="1">
              <a:buClrTx/>
              <a:buSzTx/>
              <a:buFontTx/>
              <a:buNone/>
            </a:pPr>
            <a:r>
              <a:rPr kumimoji="0" lang="zh-CN" altLang="en-US" sz="2000" b="1" dirty="0">
                <a:latin typeface="Arial" panose="020B0604020202020204" pitchFamily="34" charset="0"/>
              </a:rPr>
              <a:t>发达国家</a:t>
            </a:r>
            <a:r>
              <a:rPr kumimoji="0" lang="en-US" altLang="zh-CN" sz="2000" b="1" dirty="0">
                <a:latin typeface="Arial" panose="020B0604020202020204" pitchFamily="34" charset="0"/>
              </a:rPr>
              <a:t>:     </a:t>
            </a:r>
            <a:r>
              <a:rPr kumimoji="0" lang="zh-CN" altLang="en-US" sz="2000" b="1" dirty="0">
                <a:latin typeface="Arial" panose="020B0604020202020204" pitchFamily="34" charset="0"/>
              </a:rPr>
              <a:t>上限			     </a:t>
            </a:r>
            <a:r>
              <a:rPr kumimoji="0" lang="en-US" altLang="zh-CN" sz="2000" b="1" dirty="0">
                <a:latin typeface="Arial" panose="020B0604020202020204" pitchFamily="34" charset="0"/>
              </a:rPr>
              <a:t>39.8</a:t>
            </a:r>
          </a:p>
          <a:p>
            <a:pPr eaLnBrk="1" hangingPunct="1">
              <a:buClrTx/>
              <a:buSzTx/>
              <a:buFontTx/>
              <a:buNone/>
            </a:pPr>
            <a:r>
              <a:rPr kumimoji="0" lang="en-US" altLang="zh-CN" sz="2000" b="1" dirty="0">
                <a:latin typeface="Arial" panose="020B0604020202020204" pitchFamily="34" charset="0"/>
              </a:rPr>
              <a:t>	        </a:t>
            </a:r>
            <a:r>
              <a:rPr kumimoji="0" lang="zh-CN" altLang="en-US" sz="2000" b="1" dirty="0">
                <a:latin typeface="Arial" panose="020B0604020202020204" pitchFamily="34" charset="0"/>
              </a:rPr>
              <a:t>下限			     </a:t>
            </a:r>
            <a:r>
              <a:rPr kumimoji="0" lang="en-US" altLang="zh-CN" sz="2000" b="1" dirty="0">
                <a:latin typeface="Arial" panose="020B0604020202020204" pitchFamily="34" charset="0"/>
              </a:rPr>
              <a:t>16.6</a:t>
            </a:r>
          </a:p>
          <a:p>
            <a:pPr eaLnBrk="1" hangingPunct="1">
              <a:buClrTx/>
              <a:buSzTx/>
              <a:buFontTx/>
              <a:buNone/>
            </a:pPr>
            <a:r>
              <a:rPr kumimoji="0" lang="zh-CN" altLang="en-US" sz="2000" b="1" dirty="0">
                <a:latin typeface="Arial" panose="020B0604020202020204" pitchFamily="34" charset="0"/>
              </a:rPr>
              <a:t>发展中国家</a:t>
            </a:r>
            <a:r>
              <a:rPr kumimoji="0" lang="en-US" altLang="zh-CN" sz="2000" b="1" dirty="0">
                <a:latin typeface="Arial" panose="020B0604020202020204" pitchFamily="34" charset="0"/>
              </a:rPr>
              <a:t>: </a:t>
            </a:r>
            <a:r>
              <a:rPr kumimoji="0" lang="zh-CN" altLang="en-US" sz="2000" b="1" dirty="0">
                <a:latin typeface="Arial" panose="020B0604020202020204" pitchFamily="34" charset="0"/>
              </a:rPr>
              <a:t>上限			     </a:t>
            </a:r>
            <a:r>
              <a:rPr kumimoji="0" lang="en-US" altLang="zh-CN" sz="2000" b="1" dirty="0">
                <a:latin typeface="Arial" panose="020B0604020202020204" pitchFamily="34" charset="0"/>
              </a:rPr>
              <a:t>15.7</a:t>
            </a:r>
          </a:p>
          <a:p>
            <a:pPr eaLnBrk="1" hangingPunct="1">
              <a:buClrTx/>
              <a:buSzTx/>
              <a:buFontTx/>
              <a:buNone/>
            </a:pPr>
            <a:r>
              <a:rPr kumimoji="0" lang="en-US" altLang="zh-CN" sz="2000" b="1" dirty="0">
                <a:latin typeface="Arial" panose="020B0604020202020204" pitchFamily="34" charset="0"/>
              </a:rPr>
              <a:t>	        </a:t>
            </a:r>
            <a:r>
              <a:rPr kumimoji="0" lang="zh-CN" altLang="en-US" sz="2000" b="1" dirty="0">
                <a:latin typeface="Arial" panose="020B0604020202020204" pitchFamily="34" charset="0"/>
              </a:rPr>
              <a:t>下限		                   </a:t>
            </a:r>
            <a:r>
              <a:rPr kumimoji="0" lang="en-US" altLang="zh-CN" sz="2000" b="1" dirty="0">
                <a:latin typeface="Arial" panose="020B0604020202020204" pitchFamily="34" charset="0"/>
              </a:rPr>
              <a:t>9.1</a:t>
            </a:r>
          </a:p>
        </p:txBody>
      </p:sp>
      <p:sp>
        <p:nvSpPr>
          <p:cNvPr id="29704" name="Line 16"/>
          <p:cNvSpPr>
            <a:spLocks noChangeShapeType="1"/>
          </p:cNvSpPr>
          <p:nvPr/>
        </p:nvSpPr>
        <p:spPr bwMode="auto">
          <a:xfrm>
            <a:off x="1905000" y="3048001"/>
            <a:ext cx="8191500" cy="3175"/>
          </a:xfrm>
          <a:prstGeom prst="line">
            <a:avLst/>
          </a:prstGeom>
          <a:noFill/>
          <a:ln w="2857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5" name="Line 17"/>
          <p:cNvSpPr>
            <a:spLocks noChangeShapeType="1"/>
          </p:cNvSpPr>
          <p:nvPr/>
        </p:nvSpPr>
        <p:spPr bwMode="auto">
          <a:xfrm>
            <a:off x="1905000" y="3733801"/>
            <a:ext cx="8191500" cy="3175"/>
          </a:xfrm>
          <a:prstGeom prst="line">
            <a:avLst/>
          </a:prstGeom>
          <a:noFill/>
          <a:ln w="2857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5858598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43100" y="422150"/>
            <a:ext cx="8292045" cy="5815163"/>
          </a:xfrm>
        </p:spPr>
        <p:txBody>
          <a:bodyPr>
            <a:normAutofit/>
          </a:bodyPr>
          <a:lstStyle/>
          <a:p>
            <a:pPr marL="0" indent="0">
              <a:spcBef>
                <a:spcPct val="0"/>
              </a:spcBef>
              <a:spcAft>
                <a:spcPts val="1200"/>
              </a:spcAft>
              <a:buNone/>
            </a:pPr>
            <a:r>
              <a:rPr lang="zh-CN" altLang="en-US" sz="3200" b="1" dirty="0">
                <a:solidFill>
                  <a:schemeClr val="accent1">
                    <a:lumMod val="75000"/>
                  </a:schemeClr>
                </a:solidFill>
                <a:latin typeface="Arial" panose="020B0604020202020204" pitchFamily="34" charset="0"/>
                <a:ea typeface="微软雅黑" panose="020B0503020204020204" pitchFamily="34" charset="-122"/>
                <a:cs typeface="+mj-cs"/>
              </a:rPr>
              <a:t>患者管理率分省统计情况</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28</a:t>
            </a:fld>
            <a:endParaRPr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29431"/>
            <a:ext cx="9144000" cy="4199138"/>
          </a:xfrm>
          <a:prstGeom prst="rect">
            <a:avLst/>
          </a:prstGeom>
        </p:spPr>
      </p:pic>
    </p:spTree>
    <p:extLst>
      <p:ext uri="{BB962C8B-B14F-4D97-AF65-F5344CB8AC3E}">
        <p14:creationId xmlns:p14="http://schemas.microsoft.com/office/powerpoint/2010/main" val="412588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标题 1"/>
          <p:cNvSpPr>
            <a:spLocks noGrp="1"/>
          </p:cNvSpPr>
          <p:nvPr>
            <p:ph type="title"/>
          </p:nvPr>
        </p:nvSpPr>
        <p:spPr>
          <a:xfrm>
            <a:off x="1981200" y="116632"/>
            <a:ext cx="8229600" cy="930622"/>
          </a:xfrm>
        </p:spPr>
        <p:txBody>
          <a:bodyPr>
            <a:normAutofit/>
          </a:bodyPr>
          <a:lstStyle/>
          <a:p>
            <a:pPr>
              <a:spcAft>
                <a:spcPts val="1200"/>
              </a:spcAft>
              <a:buClr>
                <a:schemeClr val="accent1"/>
              </a:buClr>
              <a:buSzPct val="70000"/>
            </a:pPr>
            <a:r>
              <a:rPr lang="zh-CN" altLang="zh-CN" dirty="0">
                <a:latin typeface="Arial" panose="020B0604020202020204" pitchFamily="34" charset="0"/>
                <a:ea typeface="微软雅黑" panose="020B0503020204020204" pitchFamily="34" charset="-122"/>
              </a:rPr>
              <a:t>患者服药分省统计情况</a:t>
            </a:r>
            <a:endParaRPr lang="zh-CN" altLang="en-US" dirty="0">
              <a:latin typeface="Arial" panose="020B0604020202020204" pitchFamily="34" charset="0"/>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29</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75896"/>
            <a:ext cx="9144000" cy="4106208"/>
          </a:xfrm>
          <a:prstGeom prst="rect">
            <a:avLst/>
          </a:prstGeom>
        </p:spPr>
      </p:pic>
    </p:spTree>
    <p:extLst>
      <p:ext uri="{BB962C8B-B14F-4D97-AF65-F5344CB8AC3E}">
        <p14:creationId xmlns:p14="http://schemas.microsoft.com/office/powerpoint/2010/main" val="285850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a:t>
            </a:r>
            <a:endParaRPr lang="zh-CN" altLang="en-US" dirty="0"/>
          </a:p>
        </p:txBody>
      </p:sp>
      <p:sp>
        <p:nvSpPr>
          <p:cNvPr id="3" name="内容占位符 2"/>
          <p:cNvSpPr>
            <a:spLocks noGrp="1"/>
          </p:cNvSpPr>
          <p:nvPr>
            <p:ph idx="1"/>
          </p:nvPr>
        </p:nvSpPr>
        <p:spPr/>
        <p:txBody>
          <a:bodyPr>
            <a:normAutofit/>
          </a:bodyPr>
          <a:lstStyle/>
          <a:p>
            <a:r>
              <a:rPr lang="zh-CN" altLang="en-US" sz="4400" dirty="0" smtClean="0"/>
              <a:t>我国精神障碍的年患病率</a:t>
            </a:r>
            <a:r>
              <a:rPr lang="en-US" altLang="zh-CN" sz="4400" dirty="0" smtClean="0"/>
              <a:t>/</a:t>
            </a:r>
            <a:r>
              <a:rPr lang="zh-CN" altLang="en-US" sz="4400" dirty="0" smtClean="0"/>
              <a:t>终生患病率？</a:t>
            </a:r>
            <a:endParaRPr lang="en-US" altLang="zh-CN" sz="4400" dirty="0" smtClean="0"/>
          </a:p>
          <a:p>
            <a:endParaRPr lang="en-US" altLang="zh-CN" sz="4400" dirty="0"/>
          </a:p>
          <a:p>
            <a:r>
              <a:rPr lang="zh-CN" altLang="en-US" sz="4400" dirty="0" smtClean="0"/>
              <a:t>精神科包括哪些疾病？</a:t>
            </a:r>
            <a:endParaRPr lang="zh-CN" altLang="en-US" sz="4400" dirty="0"/>
          </a:p>
        </p:txBody>
      </p:sp>
    </p:spTree>
    <p:extLst>
      <p:ext uri="{BB962C8B-B14F-4D97-AF65-F5344CB8AC3E}">
        <p14:creationId xmlns:p14="http://schemas.microsoft.com/office/powerpoint/2010/main" val="1151336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精神障碍诊断和分类</a:t>
            </a:r>
            <a:endParaRPr lang="zh-CN" altLang="en-US" dirty="0"/>
          </a:p>
        </p:txBody>
      </p:sp>
      <p:pic>
        <p:nvPicPr>
          <p:cNvPr id="4" name="内容占位符 3" descr="DSM-5_3D.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44811" y="1467405"/>
            <a:ext cx="3370520" cy="46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059711" y="1690688"/>
            <a:ext cx="6436241" cy="3194721"/>
          </a:xfrm>
          <a:prstGeom prst="rect">
            <a:avLst/>
          </a:prstGeom>
        </p:spPr>
        <p:txBody>
          <a:bodyPr wrap="square">
            <a:spAutoFit/>
          </a:bodyPr>
          <a:lstStyle/>
          <a:p>
            <a:pPr>
              <a:lnSpc>
                <a:spcPct val="120000"/>
              </a:lnSpc>
            </a:pPr>
            <a:r>
              <a:rPr lang="zh-CN" altLang="en-US" dirty="0">
                <a:latin typeface="Arial" panose="020B0604020202020204" pitchFamily="34" charset="0"/>
              </a:rPr>
              <a:t>“</a:t>
            </a:r>
            <a:r>
              <a:rPr lang="zh-CN" altLang="en-US" sz="2400" dirty="0"/>
              <a:t>国际疾病分类（第</a:t>
            </a:r>
            <a:r>
              <a:rPr lang="en-US" altLang="zh-CN" sz="2400" dirty="0"/>
              <a:t>10</a:t>
            </a:r>
            <a:r>
              <a:rPr lang="zh-CN" altLang="en-US" sz="2400" dirty="0"/>
              <a:t>版）</a:t>
            </a:r>
            <a:r>
              <a:rPr lang="zh-CN" altLang="en-US" sz="2400" dirty="0">
                <a:latin typeface="Arial" panose="020B0604020202020204" pitchFamily="34" charset="0"/>
              </a:rPr>
              <a:t>”</a:t>
            </a:r>
            <a:r>
              <a:rPr lang="zh-CN" altLang="en-US" sz="2400" dirty="0"/>
              <a:t>（</a:t>
            </a:r>
            <a:r>
              <a:rPr lang="en-US" altLang="zh-CN" sz="2400" dirty="0"/>
              <a:t>International Classification of Diseases, tenth version, ICD-10</a:t>
            </a:r>
            <a:r>
              <a:rPr lang="zh-CN" altLang="en-US" sz="2400" dirty="0"/>
              <a:t>）</a:t>
            </a:r>
            <a:r>
              <a:rPr lang="en-US" altLang="zh-CN" sz="2400" dirty="0"/>
              <a:t>  WHO 1992</a:t>
            </a:r>
            <a:r>
              <a:rPr lang="zh-CN" altLang="en-US" sz="2400" dirty="0" smtClean="0"/>
              <a:t>年</a:t>
            </a:r>
            <a:r>
              <a:rPr lang="en-US" altLang="zh-CN" sz="2400" dirty="0" smtClean="0"/>
              <a:t>,ICD-11, 2020</a:t>
            </a:r>
          </a:p>
          <a:p>
            <a:pPr>
              <a:lnSpc>
                <a:spcPct val="120000"/>
              </a:lnSpc>
            </a:pPr>
            <a:endParaRPr lang="en-US" altLang="zh-CN" sz="2400" dirty="0"/>
          </a:p>
          <a:p>
            <a:pPr>
              <a:lnSpc>
                <a:spcPct val="120000"/>
              </a:lnSpc>
            </a:pPr>
            <a:r>
              <a:rPr lang="en-US" altLang="zh-CN" sz="2400" dirty="0"/>
              <a:t> </a:t>
            </a:r>
            <a:r>
              <a:rPr lang="zh-CN" altLang="en-US" sz="2400" dirty="0">
                <a:latin typeface="Arial" panose="020B0604020202020204" pitchFamily="34" charset="0"/>
              </a:rPr>
              <a:t>“</a:t>
            </a:r>
            <a:r>
              <a:rPr lang="zh-CN" altLang="en-US" sz="2400" dirty="0"/>
              <a:t>精神障碍诊断与统计手册（</a:t>
            </a:r>
            <a:r>
              <a:rPr lang="zh-CN" altLang="en-US" sz="2400" dirty="0" smtClean="0"/>
              <a:t>第</a:t>
            </a:r>
            <a:r>
              <a:rPr lang="en-US" altLang="zh-CN" sz="2400" dirty="0" smtClean="0"/>
              <a:t>5</a:t>
            </a:r>
            <a:r>
              <a:rPr lang="zh-CN" altLang="en-US" sz="2400" dirty="0" smtClean="0"/>
              <a:t>版）</a:t>
            </a:r>
            <a:r>
              <a:rPr lang="zh-CN" altLang="en-US" sz="2400" dirty="0">
                <a:latin typeface="Arial" panose="020B0604020202020204" pitchFamily="34" charset="0"/>
              </a:rPr>
              <a:t>”</a:t>
            </a:r>
            <a:endParaRPr lang="en-US" altLang="zh-CN" sz="2400" dirty="0"/>
          </a:p>
          <a:p>
            <a:pPr>
              <a:lnSpc>
                <a:spcPct val="120000"/>
              </a:lnSpc>
            </a:pPr>
            <a:r>
              <a:rPr lang="en-US" altLang="zh-CN" sz="2400" dirty="0"/>
              <a:t>    (Diagnostic </a:t>
            </a:r>
            <a:r>
              <a:rPr lang="en-US" altLang="zh-CN" sz="2400" dirty="0" smtClean="0"/>
              <a:t>and </a:t>
            </a:r>
            <a:r>
              <a:rPr lang="en-US" altLang="zh-CN" sz="2400" dirty="0"/>
              <a:t>Statistical </a:t>
            </a:r>
            <a:r>
              <a:rPr lang="en-US" altLang="zh-CN" sz="2400" dirty="0" smtClean="0"/>
              <a:t>Manual of Mental Disorders, Fifth  Edition, DSM-5)  </a:t>
            </a:r>
            <a:r>
              <a:rPr lang="en-US" altLang="zh-CN" sz="2400" dirty="0"/>
              <a:t>APA  </a:t>
            </a:r>
            <a:r>
              <a:rPr lang="en-US" altLang="zh-CN" sz="2400" dirty="0" smtClean="0"/>
              <a:t>2013</a:t>
            </a:r>
            <a:r>
              <a:rPr lang="zh-CN" altLang="en-US" sz="2400" dirty="0" smtClean="0"/>
              <a:t>年</a:t>
            </a:r>
            <a:endParaRPr lang="en-US" altLang="zh-CN" sz="2400" dirty="0"/>
          </a:p>
        </p:txBody>
      </p:sp>
    </p:spTree>
    <p:extLst>
      <p:ext uri="{BB962C8B-B14F-4D97-AF65-F5344CB8AC3E}">
        <p14:creationId xmlns:p14="http://schemas.microsoft.com/office/powerpoint/2010/main" val="3293793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idx="1"/>
          </p:nvPr>
        </p:nvSpPr>
        <p:spPr>
          <a:xfrm>
            <a:off x="1084521" y="1357314"/>
            <a:ext cx="9718158" cy="4791075"/>
          </a:xfrm>
        </p:spPr>
        <p:txBody>
          <a:bodyPr>
            <a:normAutofit/>
          </a:bodyPr>
          <a:lstStyle/>
          <a:p>
            <a:pPr>
              <a:buFont typeface="Wingdings 3" panose="05040102010807070707" pitchFamily="18" charset="2"/>
              <a:buNone/>
            </a:pPr>
            <a:r>
              <a:rPr lang="en-US" altLang="zh-CN" sz="2000" dirty="0"/>
              <a:t>A. Neurodevelopmental Disorders </a:t>
            </a:r>
            <a:r>
              <a:rPr lang="zh-CN" altLang="en-US" sz="2000" dirty="0"/>
              <a:t>神经发育障碍</a:t>
            </a:r>
            <a:endParaRPr lang="en-US" altLang="zh-CN" sz="2000" dirty="0"/>
          </a:p>
          <a:p>
            <a:pPr>
              <a:buFont typeface="Wingdings 3" panose="05040102010807070707" pitchFamily="18" charset="2"/>
              <a:buNone/>
            </a:pPr>
            <a:r>
              <a:rPr lang="en-US" altLang="zh-CN" sz="2000" dirty="0"/>
              <a:t>B. Schizophrenia Spectrum and Other Psychotic Disorders </a:t>
            </a:r>
            <a:endParaRPr lang="en-US" altLang="zh-CN" sz="2000" dirty="0" smtClean="0"/>
          </a:p>
          <a:p>
            <a:pPr>
              <a:buFont typeface="Wingdings 3" panose="05040102010807070707" pitchFamily="18" charset="2"/>
              <a:buNone/>
            </a:pPr>
            <a:r>
              <a:rPr lang="en-US" altLang="zh-CN" sz="2000" dirty="0"/>
              <a:t> </a:t>
            </a:r>
            <a:r>
              <a:rPr lang="en-US" altLang="zh-CN" sz="2000" dirty="0" smtClean="0"/>
              <a:t>                                                       </a:t>
            </a:r>
            <a:r>
              <a:rPr lang="zh-CN" altLang="en-US" sz="2000" dirty="0" smtClean="0"/>
              <a:t>精神分裂症</a:t>
            </a:r>
            <a:r>
              <a:rPr lang="zh-CN" altLang="en-US" sz="2000" dirty="0"/>
              <a:t>谱系和其他精神病性障碍</a:t>
            </a:r>
            <a:endParaRPr lang="en-US" altLang="zh-CN" sz="2000" dirty="0"/>
          </a:p>
          <a:p>
            <a:pPr>
              <a:buFont typeface="Wingdings 3" panose="05040102010807070707" pitchFamily="18" charset="2"/>
              <a:buNone/>
            </a:pPr>
            <a:r>
              <a:rPr lang="en-US" altLang="zh-CN" sz="2000" dirty="0"/>
              <a:t>C. Bipolar and Related Disorders </a:t>
            </a:r>
            <a:r>
              <a:rPr lang="zh-CN" altLang="en-US" sz="2000" dirty="0"/>
              <a:t>双相及相关障碍</a:t>
            </a:r>
            <a:endParaRPr lang="en-US" altLang="zh-CN" sz="2000" dirty="0"/>
          </a:p>
          <a:p>
            <a:pPr>
              <a:buFont typeface="Wingdings 3" panose="05040102010807070707" pitchFamily="18" charset="2"/>
              <a:buNone/>
            </a:pPr>
            <a:r>
              <a:rPr lang="en-US" altLang="zh-CN" sz="2000" dirty="0"/>
              <a:t>D. Depressive Disorders </a:t>
            </a:r>
            <a:r>
              <a:rPr lang="zh-CN" altLang="en-US" sz="2000" dirty="0"/>
              <a:t>抑郁障碍</a:t>
            </a:r>
            <a:endParaRPr lang="en-US" altLang="zh-CN" sz="2000" dirty="0"/>
          </a:p>
          <a:p>
            <a:pPr>
              <a:buFont typeface="Wingdings 3" panose="05040102010807070707" pitchFamily="18" charset="2"/>
              <a:buNone/>
            </a:pPr>
            <a:r>
              <a:rPr lang="en-US" altLang="zh-CN" sz="2000" dirty="0"/>
              <a:t>E. Anxiety Disorders </a:t>
            </a:r>
            <a:r>
              <a:rPr lang="zh-CN" altLang="en-US" sz="2000" dirty="0"/>
              <a:t>焦虑障碍</a:t>
            </a:r>
            <a:endParaRPr lang="en-US" altLang="zh-CN" sz="2000" dirty="0"/>
          </a:p>
          <a:p>
            <a:pPr>
              <a:buFont typeface="Wingdings 3" panose="05040102010807070707" pitchFamily="18" charset="2"/>
              <a:buNone/>
            </a:pPr>
            <a:r>
              <a:rPr lang="en-US" altLang="zh-CN" sz="2000" dirty="0"/>
              <a:t>F. Obsessive-Compulsive and Related Disorders </a:t>
            </a:r>
            <a:r>
              <a:rPr lang="zh-CN" altLang="en-US" sz="2000" dirty="0"/>
              <a:t>强迫及相关障碍</a:t>
            </a:r>
            <a:endParaRPr lang="en-US" altLang="zh-CN" sz="2000" dirty="0"/>
          </a:p>
          <a:p>
            <a:pPr>
              <a:buFont typeface="Wingdings 3" panose="05040102010807070707" pitchFamily="18" charset="2"/>
              <a:buNone/>
            </a:pPr>
            <a:r>
              <a:rPr lang="en-US" altLang="zh-CN" sz="2000" dirty="0"/>
              <a:t>G. Trauma- and Stressor-Related Disorders </a:t>
            </a:r>
            <a:r>
              <a:rPr lang="zh-CN" altLang="en-US" sz="2000" dirty="0"/>
              <a:t>创伤和应激相关障碍</a:t>
            </a:r>
            <a:endParaRPr lang="en-US" altLang="zh-CN" sz="2000" dirty="0"/>
          </a:p>
          <a:p>
            <a:pPr>
              <a:buFont typeface="Wingdings 3" panose="05040102010807070707" pitchFamily="18" charset="2"/>
              <a:buNone/>
            </a:pPr>
            <a:r>
              <a:rPr lang="en-US" altLang="zh-CN" sz="2000" dirty="0"/>
              <a:t>H. Dissociative Disorders</a:t>
            </a:r>
            <a:r>
              <a:rPr lang="zh-CN" altLang="en-US" sz="2000" dirty="0"/>
              <a:t>分离障碍</a:t>
            </a:r>
          </a:p>
          <a:p>
            <a:pPr>
              <a:buFont typeface="Wingdings 3" panose="05040102010807070707" pitchFamily="18" charset="2"/>
              <a:buNone/>
            </a:pPr>
            <a:r>
              <a:rPr lang="en-US" altLang="zh-CN" sz="2000" b="1" dirty="0">
                <a:solidFill>
                  <a:srgbClr val="000000"/>
                </a:solidFill>
              </a:rPr>
              <a:t>I.  </a:t>
            </a:r>
            <a:r>
              <a:rPr lang="en-US" altLang="zh-CN" sz="2000" dirty="0"/>
              <a:t>Somatic Symptom and Related Disorders </a:t>
            </a:r>
            <a:r>
              <a:rPr lang="zh-CN" altLang="en-US" sz="2000" b="1" dirty="0">
                <a:solidFill>
                  <a:srgbClr val="000000"/>
                </a:solidFill>
              </a:rPr>
              <a:t>躯体症状及相关障碍</a:t>
            </a:r>
          </a:p>
          <a:p>
            <a:pPr>
              <a:buFont typeface="Wingdings 3" panose="05040102010807070707" pitchFamily="18" charset="2"/>
              <a:buNone/>
            </a:pPr>
            <a:r>
              <a:rPr lang="en-US" altLang="zh-CN" sz="2000" b="1" dirty="0">
                <a:solidFill>
                  <a:srgbClr val="000000"/>
                </a:solidFill>
              </a:rPr>
              <a:t>J.  </a:t>
            </a:r>
            <a:r>
              <a:rPr lang="en-US" altLang="zh-CN" sz="2000" dirty="0"/>
              <a:t>Feeding and Eating Disorders </a:t>
            </a:r>
            <a:r>
              <a:rPr lang="zh-CN" altLang="en-US" sz="2000" b="1" dirty="0">
                <a:solidFill>
                  <a:srgbClr val="000000"/>
                </a:solidFill>
              </a:rPr>
              <a:t>喂养与进食障碍</a:t>
            </a:r>
          </a:p>
          <a:p>
            <a:pPr>
              <a:buFont typeface="Wingdings 3" panose="05040102010807070707" pitchFamily="18" charset="2"/>
              <a:buNone/>
            </a:pPr>
            <a:r>
              <a:rPr lang="en-US" altLang="zh-CN" sz="2000" b="1" dirty="0">
                <a:solidFill>
                  <a:srgbClr val="000000"/>
                </a:solidFill>
              </a:rPr>
              <a:t>K. </a:t>
            </a:r>
            <a:r>
              <a:rPr lang="en-US" altLang="zh-CN" sz="2000" dirty="0"/>
              <a:t>Elimination Disorders </a:t>
            </a:r>
            <a:r>
              <a:rPr lang="zh-CN" altLang="en-US" sz="2000" b="1" dirty="0">
                <a:solidFill>
                  <a:srgbClr val="000000"/>
                </a:solidFill>
              </a:rPr>
              <a:t>排泄障碍</a:t>
            </a:r>
            <a:endParaRPr lang="en-US" altLang="zh-CN" sz="2000" b="1" dirty="0">
              <a:solidFill>
                <a:srgbClr val="000000"/>
              </a:solidFill>
            </a:endParaRPr>
          </a:p>
          <a:p>
            <a:pPr>
              <a:buFont typeface="Wingdings 3" panose="05040102010807070707" pitchFamily="18" charset="2"/>
              <a:buNone/>
            </a:pPr>
            <a:endParaRPr lang="zh-CN" altLang="en-US" sz="2000" dirty="0"/>
          </a:p>
          <a:p>
            <a:pPr>
              <a:lnSpc>
                <a:spcPct val="80000"/>
              </a:lnSpc>
            </a:pPr>
            <a:endParaRPr lang="en-US" altLang="zh-CN" sz="2000" dirty="0"/>
          </a:p>
        </p:txBody>
      </p:sp>
      <p:sp>
        <p:nvSpPr>
          <p:cNvPr id="2662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fld id="{6B84496E-54F6-497D-9E2F-343EB54C87D5}" type="slidenum">
              <a:rPr lang="zh-CN" altLang="en-US">
                <a:latin typeface="Lucida Sans Unicode" panose="020B0602030504020204" pitchFamily="34" charset="0"/>
              </a:rPr>
              <a:pPr/>
              <a:t>31</a:t>
            </a:fld>
            <a:endParaRPr lang="en-US" altLang="zh-CN">
              <a:latin typeface="Lucida Sans Unicode" panose="020B0602030504020204" pitchFamily="34" charset="0"/>
            </a:endParaRPr>
          </a:p>
        </p:txBody>
      </p:sp>
      <p:sp>
        <p:nvSpPr>
          <p:cNvPr id="14" name="标题 13"/>
          <p:cNvSpPr>
            <a:spLocks noGrp="1"/>
          </p:cNvSpPr>
          <p:nvPr>
            <p:ph type="title"/>
          </p:nvPr>
        </p:nvSpPr>
        <p:spPr/>
        <p:txBody>
          <a:bodyPr/>
          <a:lstStyle/>
          <a:p>
            <a:pPr>
              <a:defRPr/>
            </a:pPr>
            <a:r>
              <a:rPr lang="en-US" altLang="zh-CN" dirty="0" smtClean="0"/>
              <a:t>DSM-5</a:t>
            </a:r>
            <a:r>
              <a:rPr lang="zh-CN" altLang="en-US" dirty="0" smtClean="0"/>
              <a:t>精神障碍诊断和分类</a:t>
            </a:r>
            <a:r>
              <a:rPr lang="en-US" altLang="zh-CN" dirty="0" smtClean="0"/>
              <a:t>(1)</a:t>
            </a:r>
            <a:endParaRPr lang="zh-CN" altLang="en-US" dirty="0"/>
          </a:p>
        </p:txBody>
      </p:sp>
      <p:sp>
        <p:nvSpPr>
          <p:cNvPr id="26628" name="矩形 4"/>
          <p:cNvSpPr>
            <a:spLocks noChangeArrowheads="1"/>
          </p:cNvSpPr>
          <p:nvPr/>
        </p:nvSpPr>
        <p:spPr bwMode="auto">
          <a:xfrm>
            <a:off x="1881188" y="6367464"/>
            <a:ext cx="8501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r>
              <a:rPr lang="en-US" altLang="zh-CN" sz="1200">
                <a:latin typeface="Lucida Sans Unicode" panose="020B0602030504020204" pitchFamily="34" charset="0"/>
              </a:rPr>
              <a:t>Diagnostic And Statistical Manual Of Mental Disorders, Fifth Edition, American Psychiatric Association, 2013 </a:t>
            </a:r>
            <a:endParaRPr lang="zh-CN" altLang="en-US" sz="1200">
              <a:latin typeface="Lucida Sans Unicode" panose="020B0602030504020204" pitchFamily="34" charset="0"/>
            </a:endParaRPr>
          </a:p>
        </p:txBody>
      </p:sp>
    </p:spTree>
    <p:extLst>
      <p:ext uri="{BB962C8B-B14F-4D97-AF65-F5344CB8AC3E}">
        <p14:creationId xmlns:p14="http://schemas.microsoft.com/office/powerpoint/2010/main" val="8921944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文本占位符 3"/>
          <p:cNvSpPr>
            <a:spLocks noGrp="1"/>
          </p:cNvSpPr>
          <p:nvPr>
            <p:ph idx="1"/>
          </p:nvPr>
        </p:nvSpPr>
        <p:spPr>
          <a:xfrm>
            <a:off x="1125279" y="1639096"/>
            <a:ext cx="9941442" cy="4791075"/>
          </a:xfrm>
        </p:spPr>
        <p:txBody>
          <a:bodyPr>
            <a:normAutofit lnSpcReduction="10000"/>
          </a:bodyPr>
          <a:lstStyle/>
          <a:p>
            <a:pPr>
              <a:buFont typeface="Wingdings 3" panose="05040102010807070707" pitchFamily="18" charset="2"/>
              <a:buNone/>
            </a:pPr>
            <a:r>
              <a:rPr lang="en-US" altLang="zh-CN" sz="2100" dirty="0"/>
              <a:t>L. Sleep-Wake Disorders </a:t>
            </a:r>
            <a:r>
              <a:rPr lang="zh-CN" altLang="en-US" sz="2100" b="1" dirty="0"/>
              <a:t>睡眠</a:t>
            </a:r>
            <a:r>
              <a:rPr lang="en-US" altLang="zh-CN" sz="2100" b="1" dirty="0"/>
              <a:t>-</a:t>
            </a:r>
            <a:r>
              <a:rPr lang="zh-CN" altLang="en-US" sz="2100" b="1" dirty="0"/>
              <a:t>觉醒障碍</a:t>
            </a:r>
            <a:endParaRPr lang="en-US" altLang="zh-CN" sz="2100" b="1" dirty="0"/>
          </a:p>
          <a:p>
            <a:pPr>
              <a:buFont typeface="Wingdings 3" panose="05040102010807070707" pitchFamily="18" charset="2"/>
              <a:buNone/>
            </a:pPr>
            <a:r>
              <a:rPr lang="en-US" altLang="zh-CN" sz="2100" dirty="0"/>
              <a:t>M. Sexual Dysfunctions </a:t>
            </a:r>
            <a:r>
              <a:rPr lang="zh-CN" altLang="en-US" sz="2100" b="1" dirty="0"/>
              <a:t>性功能障碍</a:t>
            </a:r>
            <a:endParaRPr lang="en-US" altLang="zh-CN" sz="2100" b="1" dirty="0"/>
          </a:p>
          <a:p>
            <a:pPr>
              <a:lnSpc>
                <a:spcPct val="80000"/>
              </a:lnSpc>
              <a:buFont typeface="Wingdings 3" panose="05040102010807070707" pitchFamily="18" charset="2"/>
              <a:buNone/>
            </a:pPr>
            <a:r>
              <a:rPr lang="en-US" altLang="zh-CN" sz="2100" dirty="0"/>
              <a:t>N. Gender Dysphoria </a:t>
            </a:r>
            <a:r>
              <a:rPr lang="zh-CN" altLang="en-US" sz="2100" b="1" dirty="0"/>
              <a:t>性别焦虑症</a:t>
            </a:r>
            <a:endParaRPr lang="en-US" altLang="zh-CN" sz="2100" b="1" dirty="0"/>
          </a:p>
          <a:p>
            <a:pPr>
              <a:lnSpc>
                <a:spcPct val="80000"/>
              </a:lnSpc>
              <a:buFont typeface="Wingdings 3" panose="05040102010807070707" pitchFamily="18" charset="2"/>
              <a:buNone/>
            </a:pPr>
            <a:r>
              <a:rPr lang="en-US" altLang="zh-CN" sz="2100" dirty="0"/>
              <a:t>O. Disruptive, Impulse-Control, and Conduct Disorders </a:t>
            </a:r>
            <a:r>
              <a:rPr lang="zh-CN" altLang="en-US" sz="2100" b="1" dirty="0"/>
              <a:t>破坏性冲动控制和行为障碍</a:t>
            </a:r>
            <a:endParaRPr lang="en-US" altLang="zh-CN" sz="2100" b="1" dirty="0"/>
          </a:p>
          <a:p>
            <a:pPr>
              <a:lnSpc>
                <a:spcPct val="80000"/>
              </a:lnSpc>
              <a:buFont typeface="Wingdings 3" panose="05040102010807070707" pitchFamily="18" charset="2"/>
              <a:buNone/>
            </a:pPr>
            <a:r>
              <a:rPr lang="en-US" altLang="zh-CN" sz="2100" dirty="0"/>
              <a:t>P. Substance-Related and Addictive Disorders </a:t>
            </a:r>
            <a:r>
              <a:rPr lang="zh-CN" altLang="en-US" sz="2100" b="1" dirty="0"/>
              <a:t>物质相关和成瘾障碍</a:t>
            </a:r>
          </a:p>
          <a:p>
            <a:pPr>
              <a:lnSpc>
                <a:spcPct val="80000"/>
              </a:lnSpc>
              <a:buFont typeface="Wingdings 3" panose="05040102010807070707" pitchFamily="18" charset="2"/>
              <a:buNone/>
            </a:pPr>
            <a:r>
              <a:rPr lang="en-US" altLang="zh-CN" sz="2100" dirty="0"/>
              <a:t>Q. Neurocognitive Disorders </a:t>
            </a:r>
            <a:r>
              <a:rPr lang="zh-CN" altLang="en-US" sz="2100" b="1" dirty="0"/>
              <a:t>神经认知障碍</a:t>
            </a:r>
            <a:endParaRPr lang="en-US" altLang="zh-CN" sz="2100" b="1" dirty="0"/>
          </a:p>
          <a:p>
            <a:pPr>
              <a:lnSpc>
                <a:spcPct val="80000"/>
              </a:lnSpc>
              <a:buFont typeface="Wingdings 3" panose="05040102010807070707" pitchFamily="18" charset="2"/>
              <a:buNone/>
            </a:pPr>
            <a:r>
              <a:rPr lang="en-US" altLang="zh-CN" sz="2100" dirty="0"/>
              <a:t>R. Personality Disorders </a:t>
            </a:r>
            <a:r>
              <a:rPr lang="zh-CN" altLang="en-US" sz="2100" b="1" dirty="0"/>
              <a:t>人格障碍</a:t>
            </a:r>
            <a:endParaRPr lang="en-US" altLang="zh-CN" sz="2100" b="1" dirty="0"/>
          </a:p>
          <a:p>
            <a:pPr>
              <a:lnSpc>
                <a:spcPct val="80000"/>
              </a:lnSpc>
              <a:buFont typeface="Wingdings 3" panose="05040102010807070707" pitchFamily="18" charset="2"/>
              <a:buNone/>
            </a:pPr>
            <a:r>
              <a:rPr lang="en-US" altLang="zh-CN" sz="2100" dirty="0"/>
              <a:t>S. Paraphilic Disorders </a:t>
            </a:r>
            <a:r>
              <a:rPr lang="zh-CN" altLang="en-US" sz="2100" b="1" dirty="0"/>
              <a:t>性倒错障碍</a:t>
            </a:r>
            <a:endParaRPr lang="en-US" altLang="zh-CN" sz="2100" b="1" dirty="0"/>
          </a:p>
          <a:p>
            <a:pPr>
              <a:lnSpc>
                <a:spcPct val="80000"/>
              </a:lnSpc>
              <a:buFont typeface="Wingdings 3" panose="05040102010807070707" pitchFamily="18" charset="2"/>
              <a:buNone/>
            </a:pPr>
            <a:r>
              <a:rPr lang="en-US" altLang="zh-CN" sz="2100" dirty="0"/>
              <a:t>T. Other Disorders </a:t>
            </a:r>
            <a:r>
              <a:rPr lang="zh-CN" altLang="en-US" sz="2100" b="1" dirty="0"/>
              <a:t>其他精神障碍</a:t>
            </a:r>
            <a:endParaRPr lang="en-US" altLang="zh-CN" sz="2100" b="1" dirty="0"/>
          </a:p>
          <a:p>
            <a:pPr>
              <a:lnSpc>
                <a:spcPct val="80000"/>
              </a:lnSpc>
              <a:buFont typeface="Wingdings 3" panose="05040102010807070707" pitchFamily="18" charset="2"/>
              <a:buNone/>
            </a:pPr>
            <a:r>
              <a:rPr lang="en-US" altLang="zh-CN" sz="2100" dirty="0"/>
              <a:t>U. Medication-Induced Movement Disorders and Other Adverse Effects of Medication </a:t>
            </a:r>
            <a:r>
              <a:rPr lang="zh-CN" altLang="en-US" sz="2100" b="1" dirty="0"/>
              <a:t>药物引起的运动障碍及其他的不良反应</a:t>
            </a:r>
            <a:endParaRPr lang="en-US" altLang="zh-CN" sz="2100" b="1" dirty="0"/>
          </a:p>
          <a:p>
            <a:pPr>
              <a:lnSpc>
                <a:spcPct val="80000"/>
              </a:lnSpc>
              <a:buFont typeface="Wingdings 3" panose="05040102010807070707" pitchFamily="18" charset="2"/>
              <a:buNone/>
            </a:pPr>
            <a:r>
              <a:rPr lang="en-US" altLang="zh-CN" sz="2100" dirty="0"/>
              <a:t>V. Other Conditions That May Be a Focus of Clinical Attention </a:t>
            </a:r>
          </a:p>
          <a:p>
            <a:pPr>
              <a:lnSpc>
                <a:spcPct val="80000"/>
              </a:lnSpc>
              <a:buFont typeface="Wingdings 3" panose="05040102010807070707" pitchFamily="18" charset="2"/>
              <a:buNone/>
            </a:pPr>
            <a:r>
              <a:rPr lang="zh-CN" altLang="en-US" sz="2100" dirty="0"/>
              <a:t>    </a:t>
            </a:r>
            <a:r>
              <a:rPr lang="zh-CN" altLang="en-US" sz="2100" b="1" dirty="0"/>
              <a:t>可能引起重点临床关注的其他精神障碍</a:t>
            </a:r>
          </a:p>
          <a:p>
            <a:pPr>
              <a:lnSpc>
                <a:spcPct val="80000"/>
              </a:lnSpc>
            </a:pPr>
            <a:endParaRPr lang="en-US" altLang="zh-CN" sz="2100" b="1" dirty="0"/>
          </a:p>
        </p:txBody>
      </p:sp>
      <p:sp>
        <p:nvSpPr>
          <p:cNvPr id="27650"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fld id="{53F9ADDC-880F-4E0D-84CF-582966DEB5C6}" type="slidenum">
              <a:rPr lang="zh-CN" altLang="en-US">
                <a:latin typeface="Lucida Sans Unicode" panose="020B0602030504020204" pitchFamily="34" charset="0"/>
              </a:rPr>
              <a:pPr/>
              <a:t>32</a:t>
            </a:fld>
            <a:endParaRPr lang="en-US" altLang="zh-CN">
              <a:latin typeface="Lucida Sans Unicode" panose="020B0602030504020204" pitchFamily="34" charset="0"/>
            </a:endParaRPr>
          </a:p>
        </p:txBody>
      </p:sp>
      <p:sp>
        <p:nvSpPr>
          <p:cNvPr id="2" name="标题 1"/>
          <p:cNvSpPr>
            <a:spLocks noGrp="1"/>
          </p:cNvSpPr>
          <p:nvPr>
            <p:ph type="title"/>
          </p:nvPr>
        </p:nvSpPr>
        <p:spPr/>
        <p:txBody>
          <a:bodyPr/>
          <a:lstStyle/>
          <a:p>
            <a:pPr>
              <a:defRPr/>
            </a:pPr>
            <a:r>
              <a:rPr lang="en-US" altLang="zh-CN" dirty="0" smtClean="0"/>
              <a:t>DSM-5</a:t>
            </a:r>
            <a:r>
              <a:rPr lang="zh-CN" altLang="en-US" dirty="0" smtClean="0"/>
              <a:t>精神障碍诊断分类</a:t>
            </a:r>
            <a:r>
              <a:rPr lang="en-US" altLang="zh-CN" dirty="0" smtClean="0"/>
              <a:t>(2)</a:t>
            </a:r>
            <a:endParaRPr lang="zh-CN" altLang="en-US" dirty="0"/>
          </a:p>
        </p:txBody>
      </p:sp>
      <p:sp>
        <p:nvSpPr>
          <p:cNvPr id="27652" name="矩形 4"/>
          <p:cNvSpPr>
            <a:spLocks noChangeArrowheads="1"/>
          </p:cNvSpPr>
          <p:nvPr/>
        </p:nvSpPr>
        <p:spPr bwMode="auto">
          <a:xfrm>
            <a:off x="1881188" y="6367464"/>
            <a:ext cx="8501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r>
              <a:rPr lang="en-US" altLang="zh-CN" sz="1200">
                <a:latin typeface="Lucida Sans Unicode" panose="020B0602030504020204" pitchFamily="34" charset="0"/>
              </a:rPr>
              <a:t>Diagnostic And Statistical Manual Of Mental Disorders, Fifth Edition, American Psychiatric Association, 2013 </a:t>
            </a:r>
            <a:endParaRPr lang="zh-CN" altLang="en-US" sz="1200">
              <a:latin typeface="Lucida Sans Unicode" panose="020B0602030504020204" pitchFamily="34" charset="0"/>
            </a:endParaRPr>
          </a:p>
        </p:txBody>
      </p:sp>
    </p:spTree>
    <p:extLst>
      <p:ext uri="{BB962C8B-B14F-4D97-AF65-F5344CB8AC3E}">
        <p14:creationId xmlns:p14="http://schemas.microsoft.com/office/powerpoint/2010/main" val="2304190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fld id="{F924580C-B568-43DD-A181-4D5BD2E79500}" type="slidenum">
              <a:rPr lang="zh-CN" altLang="en-US">
                <a:latin typeface="Lucida Sans Unicode" panose="020B0602030504020204" pitchFamily="34" charset="0"/>
              </a:rPr>
              <a:pPr/>
              <a:t>33</a:t>
            </a:fld>
            <a:endParaRPr lang="en-US" altLang="zh-CN">
              <a:latin typeface="Lucida Sans Unicode" panose="020B0602030504020204" pitchFamily="34" charset="0"/>
            </a:endParaRP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r="30273" b="6248"/>
          <a:stretch>
            <a:fillRect/>
          </a:stretch>
        </p:blipFill>
        <p:spPr bwMode="auto">
          <a:xfrm>
            <a:off x="0" y="0"/>
            <a:ext cx="12192000" cy="678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88854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精神障碍的治疗方法</a:t>
            </a:r>
            <a:endParaRPr lang="zh-CN" altLang="en-US" dirty="0"/>
          </a:p>
        </p:txBody>
      </p:sp>
      <p:sp>
        <p:nvSpPr>
          <p:cNvPr id="3" name="内容占位符 2"/>
          <p:cNvSpPr>
            <a:spLocks noGrp="1"/>
          </p:cNvSpPr>
          <p:nvPr>
            <p:ph idx="1"/>
          </p:nvPr>
        </p:nvSpPr>
        <p:spPr>
          <a:xfrm>
            <a:off x="976424" y="1601497"/>
            <a:ext cx="10515600" cy="4351338"/>
          </a:xfrm>
        </p:spPr>
        <p:txBody>
          <a:bodyPr/>
          <a:lstStyle/>
          <a:p>
            <a:r>
              <a:rPr lang="zh-CN" altLang="en-US" dirty="0" smtClean="0"/>
              <a:t>药物治疗（西药</a:t>
            </a:r>
            <a:r>
              <a:rPr lang="zh-CN" altLang="en-US" dirty="0"/>
              <a:t>、</a:t>
            </a:r>
            <a:r>
              <a:rPr lang="zh-CN" altLang="en-US" dirty="0" smtClean="0"/>
              <a:t>中药）</a:t>
            </a:r>
            <a:endParaRPr lang="en-US" altLang="zh-CN" dirty="0" smtClean="0"/>
          </a:p>
          <a:p>
            <a:r>
              <a:rPr lang="zh-CN" altLang="en-US" dirty="0" smtClean="0"/>
              <a:t>物理治疗（</a:t>
            </a:r>
            <a:r>
              <a:rPr lang="en-US" altLang="zh-CN" dirty="0" smtClean="0"/>
              <a:t>MECT, TMS, DBS</a:t>
            </a:r>
            <a:r>
              <a:rPr lang="zh-CN" altLang="en-US" dirty="0" smtClean="0"/>
              <a:t>）</a:t>
            </a:r>
            <a:endParaRPr lang="en-US" altLang="zh-CN" dirty="0" smtClean="0"/>
          </a:p>
          <a:p>
            <a:r>
              <a:rPr lang="zh-CN" altLang="en-US" dirty="0" smtClean="0"/>
              <a:t>心理治疗（</a:t>
            </a:r>
            <a:r>
              <a:rPr lang="en-US" altLang="zh-CN" dirty="0" smtClean="0"/>
              <a:t>CBT</a:t>
            </a:r>
            <a:r>
              <a:rPr lang="zh-CN" altLang="en-US" dirty="0" smtClean="0"/>
              <a:t>，动力学，人际，家庭，正念）</a:t>
            </a:r>
            <a:endParaRPr lang="en-US" altLang="zh-CN" dirty="0" smtClean="0"/>
          </a:p>
          <a:p>
            <a:r>
              <a:rPr lang="zh-CN" altLang="en-US" dirty="0" smtClean="0"/>
              <a:t>音乐治疗</a:t>
            </a:r>
            <a:endParaRPr lang="en-US" altLang="zh-CN" dirty="0" smtClean="0"/>
          </a:p>
          <a:p>
            <a:r>
              <a:rPr lang="zh-CN" altLang="en-US" dirty="0" smtClean="0"/>
              <a:t>康复治疗</a:t>
            </a:r>
            <a:endParaRPr lang="en-US" altLang="zh-CN" dirty="0" smtClean="0"/>
          </a:p>
          <a:p>
            <a:r>
              <a:rPr lang="zh-CN" altLang="en-US" dirty="0" smtClean="0"/>
              <a:t>其他治疗（</a:t>
            </a:r>
            <a:r>
              <a:rPr lang="en-US" altLang="zh-CN" dirty="0" smtClean="0"/>
              <a:t>AR</a:t>
            </a:r>
            <a:r>
              <a:rPr lang="zh-CN" altLang="en-US" dirty="0" smtClean="0"/>
              <a:t>，</a:t>
            </a:r>
            <a:r>
              <a:rPr lang="en-US" altLang="zh-CN" dirty="0" smtClean="0"/>
              <a:t>VR</a:t>
            </a:r>
            <a:r>
              <a:rPr lang="zh-CN" altLang="en-US" dirty="0" smtClean="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406" y="4535212"/>
            <a:ext cx="4181924" cy="225700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380477" y="4771776"/>
            <a:ext cx="2838450" cy="2066926"/>
          </a:xfrm>
          <a:prstGeom prst="rect">
            <a:avLst/>
          </a:prstGeom>
        </p:spPr>
      </p:pic>
      <p:pic>
        <p:nvPicPr>
          <p:cNvPr id="6" name="Picture 6" descr="http://p1.so.qhimg.com/bdr/_240_/t01a83a95692661fc76.jpg"/>
          <p:cNvPicPr>
            <a:picLocks noChangeAspect="1" noChangeArrowheads="1"/>
          </p:cNvPicPr>
          <p:nvPr/>
        </p:nvPicPr>
        <p:blipFill>
          <a:blip r:embed="rId4"/>
          <a:srcRect/>
          <a:stretch>
            <a:fillRect/>
          </a:stretch>
        </p:blipFill>
        <p:spPr bwMode="auto">
          <a:xfrm>
            <a:off x="838200" y="5047670"/>
            <a:ext cx="4542277" cy="1810329"/>
          </a:xfrm>
          <a:prstGeom prst="rect">
            <a:avLst/>
          </a:prstGeom>
          <a:noFill/>
        </p:spPr>
      </p:pic>
    </p:spTree>
    <p:extLst>
      <p:ext uri="{BB962C8B-B14F-4D97-AF65-F5344CB8AC3E}">
        <p14:creationId xmlns:p14="http://schemas.microsoft.com/office/powerpoint/2010/main" val="2295577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341780D-42B9-4B8E-AAA7-15D88921407E}" type="slidenum">
              <a:rPr kumimoji="0" lang="en-US" altLang="zh-CN" sz="1400"/>
              <a:pPr>
                <a:spcBef>
                  <a:spcPct val="0"/>
                </a:spcBef>
                <a:buClrTx/>
                <a:buSzTx/>
                <a:buFontTx/>
                <a:buNone/>
              </a:pPr>
              <a:t>35</a:t>
            </a:fld>
            <a:endParaRPr kumimoji="0" lang="en-US" altLang="zh-CN" sz="1400"/>
          </a:p>
        </p:txBody>
      </p:sp>
      <p:sp>
        <p:nvSpPr>
          <p:cNvPr id="24579" name="Rectangle 2"/>
          <p:cNvSpPr>
            <a:spLocks noGrp="1" noChangeArrowheads="1"/>
          </p:cNvSpPr>
          <p:nvPr>
            <p:ph type="title"/>
          </p:nvPr>
        </p:nvSpPr>
        <p:spPr/>
        <p:txBody>
          <a:bodyPr/>
          <a:lstStyle/>
          <a:p>
            <a:pPr eaLnBrk="1" hangingPunct="1"/>
            <a:r>
              <a:rPr lang="en-US" altLang="zh-CN" dirty="0" smtClean="0"/>
              <a:t>Branches of psychiatry-</a:t>
            </a:r>
            <a:r>
              <a:rPr lang="zh-CN" altLang="en-US" dirty="0" smtClean="0"/>
              <a:t>精神医学分支</a:t>
            </a:r>
            <a:endParaRPr lang="en-US" altLang="zh-CN" dirty="0" smtClean="0"/>
          </a:p>
        </p:txBody>
      </p:sp>
      <p:sp>
        <p:nvSpPr>
          <p:cNvPr id="24580" name="Rectangle 3"/>
          <p:cNvSpPr>
            <a:spLocks noGrp="1" noChangeArrowheads="1"/>
          </p:cNvSpPr>
          <p:nvPr>
            <p:ph type="body" idx="1"/>
          </p:nvPr>
        </p:nvSpPr>
        <p:spPr>
          <a:xfrm>
            <a:off x="838201" y="2017713"/>
            <a:ext cx="10515600" cy="4114800"/>
          </a:xfrm>
        </p:spPr>
        <p:txBody>
          <a:bodyPr/>
          <a:lstStyle/>
          <a:p>
            <a:pPr eaLnBrk="1" hangingPunct="1"/>
            <a:r>
              <a:rPr lang="en-US" altLang="zh-CN" dirty="0" smtClean="0"/>
              <a:t>Biological </a:t>
            </a:r>
            <a:r>
              <a:rPr lang="zh-CN" altLang="en-US" dirty="0" smtClean="0"/>
              <a:t>生物精神医学</a:t>
            </a:r>
            <a:r>
              <a:rPr lang="en-US" altLang="zh-CN" dirty="0" smtClean="0"/>
              <a:t>       Pediatric </a:t>
            </a:r>
            <a:r>
              <a:rPr lang="zh-CN" altLang="en-US" dirty="0" smtClean="0"/>
              <a:t>儿童精神医学</a:t>
            </a:r>
            <a:endParaRPr lang="en-US" altLang="zh-CN" dirty="0" smtClean="0"/>
          </a:p>
          <a:p>
            <a:pPr eaLnBrk="1" hangingPunct="1"/>
            <a:r>
              <a:rPr lang="en-US" altLang="zh-CN" dirty="0" smtClean="0"/>
              <a:t>Clinical  </a:t>
            </a:r>
            <a:r>
              <a:rPr lang="zh-CN" altLang="en-US" dirty="0" smtClean="0"/>
              <a:t>临床精神医学</a:t>
            </a:r>
            <a:r>
              <a:rPr lang="en-US" altLang="zh-CN" dirty="0" smtClean="0"/>
              <a:t>          Geriatric </a:t>
            </a:r>
            <a:r>
              <a:rPr lang="zh-CN" altLang="en-US" dirty="0" smtClean="0"/>
              <a:t>老年精神医学</a:t>
            </a:r>
            <a:endParaRPr lang="en-US" altLang="zh-CN" dirty="0" smtClean="0"/>
          </a:p>
          <a:p>
            <a:pPr eaLnBrk="1" hangingPunct="1"/>
            <a:r>
              <a:rPr lang="en-US" altLang="zh-CN" dirty="0" smtClean="0"/>
              <a:t>Community</a:t>
            </a:r>
            <a:r>
              <a:rPr lang="zh-CN" altLang="en-US" dirty="0" smtClean="0"/>
              <a:t>社区精神医学</a:t>
            </a:r>
            <a:r>
              <a:rPr lang="en-US" altLang="zh-CN" dirty="0" smtClean="0"/>
              <a:t>     Women </a:t>
            </a:r>
            <a:r>
              <a:rPr lang="zh-CN" altLang="en-US" dirty="0" smtClean="0"/>
              <a:t>妇女精神医学</a:t>
            </a:r>
            <a:endParaRPr lang="en-US" altLang="zh-CN" dirty="0" smtClean="0"/>
          </a:p>
          <a:p>
            <a:pPr eaLnBrk="1" hangingPunct="1"/>
            <a:r>
              <a:rPr lang="en-US" altLang="zh-CN" dirty="0" smtClean="0"/>
              <a:t>Emergency  </a:t>
            </a:r>
            <a:r>
              <a:rPr lang="zh-CN" altLang="en-US" dirty="0" smtClean="0"/>
              <a:t>急诊精神医学</a:t>
            </a:r>
            <a:r>
              <a:rPr lang="en-US" altLang="zh-CN" dirty="0" smtClean="0"/>
              <a:t>    Folk </a:t>
            </a:r>
            <a:r>
              <a:rPr lang="zh-CN" altLang="en-US" dirty="0" smtClean="0"/>
              <a:t>民族精神医学</a:t>
            </a:r>
            <a:endParaRPr lang="en-US" altLang="zh-CN" dirty="0" smtClean="0"/>
          </a:p>
          <a:p>
            <a:pPr eaLnBrk="1" hangingPunct="1"/>
            <a:r>
              <a:rPr lang="en-US" altLang="zh-CN" dirty="0" smtClean="0"/>
              <a:t>Forensic </a:t>
            </a:r>
            <a:r>
              <a:rPr lang="zh-CN" altLang="en-US" dirty="0" smtClean="0"/>
              <a:t>司法精神医学学</a:t>
            </a:r>
            <a:r>
              <a:rPr lang="en-US" altLang="zh-CN" dirty="0" smtClean="0"/>
              <a:t>      consultation-Liaison</a:t>
            </a:r>
            <a:r>
              <a:rPr lang="zh-CN" altLang="en-US" dirty="0" smtClean="0"/>
              <a:t>联络精神医学</a:t>
            </a:r>
            <a:endParaRPr lang="en-US" altLang="zh-CN" dirty="0" smtClean="0"/>
          </a:p>
          <a:p>
            <a:pPr eaLnBrk="1" hangingPunct="1"/>
            <a:r>
              <a:rPr lang="en-US" altLang="zh-CN" dirty="0" smtClean="0"/>
              <a:t>Transcultural </a:t>
            </a:r>
            <a:r>
              <a:rPr lang="zh-CN" altLang="en-US" dirty="0" smtClean="0"/>
              <a:t>跨文化精神医学</a:t>
            </a:r>
            <a:r>
              <a:rPr lang="en-US" altLang="zh-CN" dirty="0" smtClean="0"/>
              <a:t> Military </a:t>
            </a:r>
            <a:r>
              <a:rPr lang="zh-CN" altLang="en-US" dirty="0" smtClean="0"/>
              <a:t>军队精神医学</a:t>
            </a:r>
            <a:endParaRPr lang="en-US" altLang="zh-CN" dirty="0" smtClean="0"/>
          </a:p>
          <a:p>
            <a:pPr eaLnBrk="1" hangingPunct="1"/>
            <a:r>
              <a:rPr lang="en-US" altLang="zh-CN" dirty="0" smtClean="0"/>
              <a:t>Social </a:t>
            </a:r>
            <a:r>
              <a:rPr lang="zh-CN" altLang="en-US" dirty="0" smtClean="0"/>
              <a:t>社会精神医学               </a:t>
            </a:r>
            <a:r>
              <a:rPr lang="en-US" altLang="zh-CN" dirty="0" smtClean="0"/>
              <a:t>Occupation </a:t>
            </a:r>
            <a:r>
              <a:rPr lang="zh-CN" altLang="en-US" dirty="0" smtClean="0"/>
              <a:t>职业精神医学</a:t>
            </a:r>
            <a:endParaRPr lang="en-US" altLang="zh-CN" dirty="0" smtClean="0"/>
          </a:p>
          <a:p>
            <a:pPr eaLnBrk="1" hangingPunct="1"/>
            <a:r>
              <a:rPr lang="en-US" altLang="zh-CN" dirty="0" smtClean="0"/>
              <a:t>Addiction </a:t>
            </a:r>
            <a:r>
              <a:rPr lang="zh-CN" altLang="en-US" dirty="0" smtClean="0"/>
              <a:t>成瘾精神医学        </a:t>
            </a:r>
            <a:r>
              <a:rPr lang="en-US" altLang="zh-CN" dirty="0" err="1" smtClean="0"/>
              <a:t>psychophaemacology</a:t>
            </a:r>
            <a:r>
              <a:rPr lang="en-US" altLang="zh-CN" dirty="0" smtClean="0"/>
              <a:t> </a:t>
            </a:r>
            <a:r>
              <a:rPr lang="zh-CN" altLang="en-US" dirty="0" smtClean="0"/>
              <a:t>精神药理学</a:t>
            </a:r>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Tree>
    <p:extLst>
      <p:ext uri="{BB962C8B-B14F-4D97-AF65-F5344CB8AC3E}">
        <p14:creationId xmlns:p14="http://schemas.microsoft.com/office/powerpoint/2010/main" val="2896332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精神医学相关学科</a:t>
            </a:r>
            <a:endParaRPr lang="zh-CN" altLang="en-US" dirty="0"/>
          </a:p>
        </p:txBody>
      </p:sp>
      <p:sp>
        <p:nvSpPr>
          <p:cNvPr id="3" name="内容占位符 2"/>
          <p:cNvSpPr>
            <a:spLocks noGrp="1"/>
          </p:cNvSpPr>
          <p:nvPr>
            <p:ph idx="1"/>
          </p:nvPr>
        </p:nvSpPr>
        <p:spPr/>
        <p:txBody>
          <a:bodyPr/>
          <a:lstStyle/>
          <a:p>
            <a:r>
              <a:rPr lang="zh-CN" altLang="en-US" dirty="0" smtClean="0"/>
              <a:t>医学心理学</a:t>
            </a:r>
            <a:r>
              <a:rPr lang="en-US" altLang="zh-CN" dirty="0" smtClean="0"/>
              <a:t>---</a:t>
            </a:r>
            <a:r>
              <a:rPr lang="zh-CN" altLang="en-US" dirty="0" smtClean="0"/>
              <a:t>用心理学的理论和方法来研究心理因素在人体健康和疾病及其转化过程中所起的作用的规律，是应用心理学的分支，也是精神医学的基础学科之一。</a:t>
            </a:r>
            <a:endParaRPr lang="en-US" altLang="zh-CN" dirty="0" smtClean="0"/>
          </a:p>
          <a:p>
            <a:r>
              <a:rPr lang="zh-CN" altLang="en-US" dirty="0" smtClean="0"/>
              <a:t>行为医学</a:t>
            </a:r>
            <a:r>
              <a:rPr lang="en-US" altLang="zh-CN" dirty="0" smtClean="0"/>
              <a:t>---</a:t>
            </a:r>
            <a:r>
              <a:rPr lang="zh-CN" altLang="en-US" dirty="0" smtClean="0"/>
              <a:t>研究人类与健康和疾病相关的行为，以及应用行为科学的技术来治疗、预防和康复与人类自身行为有关的疾病和健康问题，是一门边缘学科。</a:t>
            </a:r>
            <a:endParaRPr lang="en-US" altLang="zh-CN" dirty="0" smtClean="0"/>
          </a:p>
          <a:p>
            <a:r>
              <a:rPr lang="zh-CN" altLang="en-US" dirty="0" smtClean="0"/>
              <a:t>心身医学</a:t>
            </a:r>
            <a:r>
              <a:rPr lang="en-US" altLang="zh-CN" dirty="0" smtClean="0"/>
              <a:t>---</a:t>
            </a:r>
            <a:r>
              <a:rPr lang="zh-CN" altLang="en-US" dirty="0" smtClean="0"/>
              <a:t>是研究由心理 因素引起或参与引起的、表现为躯体疾病的学科。</a:t>
            </a:r>
            <a:endParaRPr lang="zh-CN" altLang="en-US" dirty="0"/>
          </a:p>
        </p:txBody>
      </p:sp>
    </p:spTree>
    <p:extLst>
      <p:ext uri="{BB962C8B-B14F-4D97-AF65-F5344CB8AC3E}">
        <p14:creationId xmlns:p14="http://schemas.microsoft.com/office/powerpoint/2010/main" val="3112028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pPr eaLnBrk="1" hangingPunct="1"/>
            <a:r>
              <a:rPr lang="zh-CN" altLang="en-US" sz="3600"/>
              <a:t>“大脑计划”的宣布</a:t>
            </a:r>
          </a:p>
        </p:txBody>
      </p:sp>
      <p:sp>
        <p:nvSpPr>
          <p:cNvPr id="3" name="内容占位符 2"/>
          <p:cNvSpPr>
            <a:spLocks noGrp="1"/>
          </p:cNvSpPr>
          <p:nvPr>
            <p:ph idx="1"/>
          </p:nvPr>
        </p:nvSpPr>
        <p:spPr>
          <a:xfrm>
            <a:off x="946297" y="1593850"/>
            <a:ext cx="7600507" cy="4416425"/>
          </a:xfrm>
        </p:spPr>
        <p:txBody>
          <a:bodyPr/>
          <a:lstStyle/>
          <a:p>
            <a:pPr>
              <a:spcBef>
                <a:spcPts val="0"/>
              </a:spcBef>
              <a:defRPr/>
            </a:pPr>
            <a:r>
              <a:rPr lang="en-US" altLang="zh-CN" sz="2400" dirty="0">
                <a:latin typeface="+mj-lt"/>
              </a:rPr>
              <a:t>2013</a:t>
            </a:r>
            <a:r>
              <a:rPr lang="zh-CN" altLang="en-US" sz="2400" dirty="0">
                <a:latin typeface="+mj-lt"/>
              </a:rPr>
              <a:t>年</a:t>
            </a:r>
            <a:r>
              <a:rPr lang="en-US" altLang="zh-CN" sz="2400" dirty="0">
                <a:latin typeface="+mj-lt"/>
              </a:rPr>
              <a:t>1</a:t>
            </a:r>
            <a:r>
              <a:rPr lang="zh-CN" altLang="en-US" sz="2400" dirty="0">
                <a:latin typeface="+mj-lt"/>
              </a:rPr>
              <a:t>月和</a:t>
            </a:r>
            <a:r>
              <a:rPr lang="en-US" altLang="zh-CN" sz="2400" dirty="0">
                <a:latin typeface="+mj-lt"/>
              </a:rPr>
              <a:t>4</a:t>
            </a:r>
            <a:r>
              <a:rPr lang="zh-CN" altLang="en-US" sz="2400" dirty="0">
                <a:latin typeface="+mj-lt"/>
              </a:rPr>
              <a:t>月，欧盟和美国分别宣布投入</a:t>
            </a:r>
            <a:r>
              <a:rPr lang="en-US" altLang="zh-CN" sz="2400" dirty="0">
                <a:latin typeface="+mj-lt"/>
              </a:rPr>
              <a:t>10</a:t>
            </a:r>
            <a:r>
              <a:rPr lang="zh-CN" altLang="en-US" sz="2400" dirty="0">
                <a:latin typeface="+mj-lt"/>
              </a:rPr>
              <a:t>亿欧元和</a:t>
            </a:r>
            <a:r>
              <a:rPr lang="en-US" altLang="zh-CN" sz="2400" dirty="0">
                <a:latin typeface="+mj-lt"/>
              </a:rPr>
              <a:t>38</a:t>
            </a:r>
            <a:r>
              <a:rPr lang="zh-CN" altLang="en-US" sz="2400" dirty="0">
                <a:latin typeface="+mj-lt"/>
              </a:rPr>
              <a:t>亿美元，启动大脑研究计划</a:t>
            </a:r>
            <a:endParaRPr lang="en-US" altLang="zh-CN" sz="2400" dirty="0">
              <a:latin typeface="+mj-lt"/>
            </a:endParaRPr>
          </a:p>
          <a:p>
            <a:pPr lvl="1">
              <a:spcBef>
                <a:spcPts val="0"/>
              </a:spcBef>
              <a:defRPr/>
            </a:pPr>
            <a:r>
              <a:rPr lang="zh-CN" altLang="en-US" dirty="0">
                <a:solidFill>
                  <a:srgbClr val="C00000"/>
                </a:solidFill>
                <a:latin typeface="+mj-lt"/>
              </a:rPr>
              <a:t>欧盟“人类大脑计划”</a:t>
            </a:r>
            <a:r>
              <a:rPr lang="en-US" altLang="zh-CN" dirty="0">
                <a:solidFill>
                  <a:srgbClr val="C00000"/>
                </a:solidFill>
                <a:latin typeface="+mj-lt"/>
              </a:rPr>
              <a:t>(Human Brain Project)</a:t>
            </a:r>
            <a:r>
              <a:rPr lang="zh-CN" altLang="en-US" dirty="0">
                <a:latin typeface="+mj-lt"/>
              </a:rPr>
              <a:t>旨在用巨型计算机模拟整个人类大脑</a:t>
            </a:r>
            <a:endParaRPr lang="en-US" altLang="zh-CN" dirty="0">
              <a:latin typeface="+mj-lt"/>
            </a:endParaRPr>
          </a:p>
          <a:p>
            <a:pPr lvl="1">
              <a:spcBef>
                <a:spcPts val="0"/>
              </a:spcBef>
              <a:defRPr/>
            </a:pPr>
            <a:r>
              <a:rPr lang="zh-CN" altLang="en-US" dirty="0">
                <a:solidFill>
                  <a:srgbClr val="C00000"/>
                </a:solidFill>
                <a:latin typeface="+mj-lt"/>
              </a:rPr>
              <a:t>美国“大脑活动图谱计划”</a:t>
            </a:r>
            <a:r>
              <a:rPr lang="en-US" altLang="zh-CN" dirty="0">
                <a:solidFill>
                  <a:srgbClr val="C00000"/>
                </a:solidFill>
                <a:latin typeface="+mj-lt"/>
              </a:rPr>
              <a:t>(Brain Activity Map Project</a:t>
            </a:r>
            <a:r>
              <a:rPr lang="zh-CN" altLang="en-US" dirty="0">
                <a:solidFill>
                  <a:srgbClr val="C00000"/>
                </a:solidFill>
                <a:latin typeface="+mj-lt"/>
              </a:rPr>
              <a:t>，或称</a:t>
            </a:r>
            <a:r>
              <a:rPr lang="en-US" altLang="zh-CN" dirty="0">
                <a:solidFill>
                  <a:srgbClr val="C00000"/>
                </a:solidFill>
                <a:latin typeface="+mj-lt"/>
              </a:rPr>
              <a:t>Brain Initiative)</a:t>
            </a:r>
            <a:r>
              <a:rPr lang="zh-CN" altLang="en-US" dirty="0">
                <a:latin typeface="+mj-lt"/>
              </a:rPr>
              <a:t>则着眼于研究大脑活动中的所有神经元，绘制详尽的神经回路图谱，探索神经元、神经回路与大脑功能间的关系</a:t>
            </a:r>
            <a:endParaRPr lang="en-US" altLang="zh-CN" dirty="0">
              <a:latin typeface="+mj-lt"/>
            </a:endParaRPr>
          </a:p>
          <a:p>
            <a:pPr>
              <a:spcBef>
                <a:spcPts val="0"/>
              </a:spcBef>
              <a:defRPr/>
            </a:pPr>
            <a:r>
              <a:rPr lang="zh-CN" altLang="en-US" sz="2400" dirty="0">
                <a:latin typeface="+mj-lt"/>
              </a:rPr>
              <a:t>两项宏伟计划将极大推动神经精神领域研究技术的创新与发展，推动睡眠医学的研究，被誉为人类基因组计划后最宏大的研究项目</a:t>
            </a:r>
            <a:endParaRPr lang="en-US" altLang="zh-CN" sz="2400" dirty="0">
              <a:latin typeface="+mj-lt"/>
            </a:endParaRPr>
          </a:p>
          <a:p>
            <a:pPr eaLnBrk="1" hangingPunct="1">
              <a:defRPr/>
            </a:pPr>
            <a:endParaRPr lang="zh-CN" altLang="en-US" dirty="0">
              <a:latin typeface="+mj-lt"/>
            </a:endParaRPr>
          </a:p>
        </p:txBody>
      </p:sp>
      <p:pic>
        <p:nvPicPr>
          <p:cNvPr id="45060"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4901" y="1455737"/>
            <a:ext cx="2268538"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181351" y="6402389"/>
            <a:ext cx="7116763" cy="307975"/>
          </a:xfrm>
          <a:prstGeom prst="rect">
            <a:avLst/>
          </a:prstGeom>
        </p:spPr>
        <p:txBody>
          <a:bodyPr>
            <a:spAutoFit/>
          </a:bodyPr>
          <a:lstStyle/>
          <a:p>
            <a:pPr eaLnBrk="1" hangingPunct="1">
              <a:defRPr/>
            </a:pPr>
            <a:r>
              <a:rPr lang="en-US" altLang="zh-CN" sz="1400" i="1" dirty="0">
                <a:solidFill>
                  <a:schemeClr val="bg2">
                    <a:lumMod val="10000"/>
                  </a:schemeClr>
                </a:solidFill>
                <a:cs typeface="Arial" panose="020B0604020202020204" pitchFamily="34" charset="0"/>
              </a:rPr>
              <a:t>The Human Brain Project  2012; </a:t>
            </a:r>
            <a:r>
              <a:rPr lang="en-US" altLang="zh-CN" sz="1400" i="1" dirty="0" err="1">
                <a:solidFill>
                  <a:schemeClr val="bg2">
                    <a:lumMod val="10000"/>
                  </a:schemeClr>
                </a:solidFill>
                <a:cs typeface="Arial" panose="020B0604020202020204" pitchFamily="34" charset="0"/>
              </a:rPr>
              <a:t>Alivisatos</a:t>
            </a:r>
            <a:r>
              <a:rPr lang="en-US" altLang="zh-CN" sz="1400" i="1" dirty="0">
                <a:solidFill>
                  <a:schemeClr val="bg2">
                    <a:lumMod val="10000"/>
                  </a:schemeClr>
                </a:solidFill>
                <a:cs typeface="Arial" panose="020B0604020202020204" pitchFamily="34" charset="0"/>
              </a:rPr>
              <a:t> et al</a:t>
            </a:r>
            <a:r>
              <a:rPr lang="en-US" altLang="zh-CN" sz="1400" b="1" i="1" dirty="0">
                <a:solidFill>
                  <a:schemeClr val="bg2">
                    <a:lumMod val="10000"/>
                  </a:schemeClr>
                </a:solidFill>
                <a:cs typeface="Arial" panose="020B0604020202020204" pitchFamily="34" charset="0"/>
              </a:rPr>
              <a:t>.</a:t>
            </a:r>
            <a:r>
              <a:rPr lang="en-US" altLang="zh-CN" sz="1400" i="1" dirty="0">
                <a:solidFill>
                  <a:schemeClr val="bg2">
                    <a:lumMod val="10000"/>
                  </a:schemeClr>
                </a:solidFill>
                <a:cs typeface="Arial" panose="020B0604020202020204" pitchFamily="34" charset="0"/>
              </a:rPr>
              <a:t>, Science 2013</a:t>
            </a:r>
          </a:p>
        </p:txBody>
      </p:sp>
      <p:sp>
        <p:nvSpPr>
          <p:cNvPr id="45062" name="灯片编号占位符 1"/>
          <p:cNvSpPr>
            <a:spLocks noGrp="1"/>
          </p:cNvSpPr>
          <p:nvPr>
            <p:ph type="sldNum" sz="quarter" idx="12"/>
          </p:nvPr>
        </p:nvSpPr>
        <p:spPr>
          <a:xfrm>
            <a:off x="2438400" y="6324600"/>
            <a:ext cx="1905000" cy="457200"/>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327128EE-F25C-4FDC-AB26-71719E3E1814}" type="slidenum">
              <a:rPr kumimoji="0" lang="zh-CN" altLang="en-US" sz="1400">
                <a:latin typeface="Arial" panose="020B0604020202020204" pitchFamily="34" charset="0"/>
              </a:rPr>
              <a:pPr algn="l">
                <a:spcBef>
                  <a:spcPct val="0"/>
                </a:spcBef>
                <a:buClrTx/>
                <a:buSzTx/>
                <a:buFontTx/>
                <a:buNone/>
              </a:pPr>
              <a:t>37</a:t>
            </a:fld>
            <a:endParaRPr kumimoji="0" lang="en-US" altLang="zh-CN" sz="1400">
              <a:latin typeface="Arial" panose="020B0604020202020204" pitchFamily="34" charset="0"/>
            </a:endParaRPr>
          </a:p>
        </p:txBody>
      </p:sp>
    </p:spTree>
    <p:extLst>
      <p:ext uri="{BB962C8B-B14F-4D97-AF65-F5344CB8AC3E}">
        <p14:creationId xmlns:p14="http://schemas.microsoft.com/office/powerpoint/2010/main" val="1207779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2493964" y="615950"/>
            <a:ext cx="7793037" cy="1143000"/>
          </a:xfrm>
        </p:spPr>
        <p:txBody>
          <a:bodyPr/>
          <a:lstStyle/>
          <a:p>
            <a:pPr eaLnBrk="1" hangingPunct="1"/>
            <a:r>
              <a:rPr lang="zh-CN" altLang="en-US" sz="3200"/>
              <a:t>中国“脑科学计划”即将启动</a:t>
            </a:r>
          </a:p>
        </p:txBody>
      </p:sp>
      <p:sp>
        <p:nvSpPr>
          <p:cNvPr id="46083" name="内容占位符 2"/>
          <p:cNvSpPr>
            <a:spLocks noGrp="1"/>
          </p:cNvSpPr>
          <p:nvPr>
            <p:ph idx="1"/>
          </p:nvPr>
        </p:nvSpPr>
        <p:spPr>
          <a:xfrm>
            <a:off x="1524000" y="1760538"/>
            <a:ext cx="6324600" cy="4475162"/>
          </a:xfrm>
        </p:spPr>
        <p:txBody>
          <a:bodyPr/>
          <a:lstStyle/>
          <a:p>
            <a:pPr eaLnBrk="1" hangingPunct="1"/>
            <a:r>
              <a:rPr lang="zh-CN" altLang="en-US" sz="1800"/>
              <a:t>“中国脑计划”的名称为“脑科学与类脑科学研究” </a:t>
            </a:r>
            <a:r>
              <a:rPr lang="en-US" altLang="zh-CN" sz="1800"/>
              <a:t>(Brain Science and Brain-Like Intelligence Technology)</a:t>
            </a:r>
            <a:r>
              <a:rPr lang="zh-CN" altLang="en-US" sz="1800"/>
              <a:t>，主要有两个研究方向：</a:t>
            </a:r>
          </a:p>
          <a:p>
            <a:pPr eaLnBrk="1" hangingPunct="1"/>
            <a:endParaRPr lang="zh-CN" altLang="en-US" smtClean="0"/>
          </a:p>
        </p:txBody>
      </p:sp>
      <p:sp>
        <p:nvSpPr>
          <p:cNvPr id="5" name="矩形 4"/>
          <p:cNvSpPr/>
          <p:nvPr/>
        </p:nvSpPr>
        <p:spPr>
          <a:xfrm>
            <a:off x="1524000" y="4267201"/>
            <a:ext cx="8763000" cy="4816475"/>
          </a:xfrm>
          <a:prstGeom prst="rect">
            <a:avLst/>
          </a:prstGeom>
          <a:noFill/>
          <a:ln>
            <a:noFill/>
          </a:ln>
          <a:effectLst/>
          <a:extLst/>
        </p:spPr>
        <p:txBody>
          <a:bodyPr/>
          <a:lstStyle/>
          <a:p>
            <a:pPr marL="342900" indent="-342900">
              <a:lnSpc>
                <a:spcPct val="150000"/>
              </a:lnSpc>
              <a:spcBef>
                <a:spcPts val="1200"/>
              </a:spcBef>
              <a:buClr>
                <a:schemeClr val="tx2"/>
              </a:buClr>
              <a:buFont typeface="Wingdings" pitchFamily="2" charset="2"/>
              <a:buChar char="v"/>
              <a:defRPr/>
            </a:pPr>
            <a:r>
              <a:rPr lang="zh-CN" altLang="en-US" dirty="0">
                <a:solidFill>
                  <a:schemeClr val="bg2">
                    <a:lumMod val="10000"/>
                  </a:schemeClr>
                </a:solidFill>
              </a:rPr>
              <a:t>这项由中国科技部、国家自然基金委牵头的脑科学计划，在经过国内专家</a:t>
            </a:r>
            <a:r>
              <a:rPr lang="en-US" altLang="zh-CN" dirty="0">
                <a:solidFill>
                  <a:schemeClr val="bg2">
                    <a:lumMod val="10000"/>
                  </a:schemeClr>
                </a:solidFill>
              </a:rPr>
              <a:t>2</a:t>
            </a:r>
            <a:r>
              <a:rPr lang="zh-CN" altLang="en-US" dirty="0">
                <a:solidFill>
                  <a:schemeClr val="bg2">
                    <a:lumMod val="10000"/>
                  </a:schemeClr>
                </a:solidFill>
              </a:rPr>
              <a:t>年时间内数次讨论及论证后，于</a:t>
            </a:r>
            <a:r>
              <a:rPr lang="en-US" altLang="zh-CN" dirty="0">
                <a:solidFill>
                  <a:schemeClr val="bg2">
                    <a:lumMod val="10000"/>
                  </a:schemeClr>
                </a:solidFill>
              </a:rPr>
              <a:t>2015</a:t>
            </a:r>
            <a:r>
              <a:rPr lang="zh-CN" altLang="en-US" dirty="0">
                <a:solidFill>
                  <a:schemeClr val="bg2">
                    <a:lumMod val="10000"/>
                  </a:schemeClr>
                </a:solidFill>
              </a:rPr>
              <a:t>年年初已向主管部门提交，预计中国脑计划很快会启动，最晚可能不会迟于</a:t>
            </a:r>
            <a:r>
              <a:rPr lang="en-US" altLang="zh-CN" dirty="0">
                <a:solidFill>
                  <a:schemeClr val="bg2">
                    <a:lumMod val="10000"/>
                  </a:schemeClr>
                </a:solidFill>
              </a:rPr>
              <a:t>2016</a:t>
            </a:r>
            <a:r>
              <a:rPr lang="zh-CN" altLang="en-US" dirty="0">
                <a:solidFill>
                  <a:schemeClr val="bg2">
                    <a:lumMod val="10000"/>
                  </a:schemeClr>
                </a:solidFill>
              </a:rPr>
              <a:t>年</a:t>
            </a:r>
          </a:p>
          <a:p>
            <a:pPr marL="342900" indent="-342900">
              <a:lnSpc>
                <a:spcPct val="150000"/>
              </a:lnSpc>
              <a:spcBef>
                <a:spcPts val="1200"/>
              </a:spcBef>
              <a:buClr>
                <a:schemeClr val="tx2"/>
              </a:buClr>
              <a:buFont typeface="Wingdings" pitchFamily="2" charset="2"/>
              <a:buChar char="v"/>
              <a:defRPr/>
            </a:pPr>
            <a:r>
              <a:rPr lang="zh-CN" altLang="en-US" dirty="0">
                <a:solidFill>
                  <a:schemeClr val="bg2">
                    <a:lumMod val="10000"/>
                  </a:schemeClr>
                </a:solidFill>
              </a:rPr>
              <a:t>该计划将作为我国六个长期科学项目工程中的一个重要项目，长期资助，资助时间长达</a:t>
            </a:r>
            <a:r>
              <a:rPr lang="en-US" altLang="zh-CN" dirty="0">
                <a:solidFill>
                  <a:schemeClr val="bg2">
                    <a:lumMod val="10000"/>
                  </a:schemeClr>
                </a:solidFill>
              </a:rPr>
              <a:t>15</a:t>
            </a:r>
            <a:r>
              <a:rPr lang="zh-CN" altLang="en-US" dirty="0">
                <a:solidFill>
                  <a:schemeClr val="bg2">
                    <a:lumMod val="10000"/>
                  </a:schemeClr>
                </a:solidFill>
              </a:rPr>
              <a:t>年（</a:t>
            </a:r>
            <a:r>
              <a:rPr lang="en-US" altLang="zh-CN" dirty="0">
                <a:solidFill>
                  <a:schemeClr val="bg2">
                    <a:lumMod val="10000"/>
                  </a:schemeClr>
                </a:solidFill>
              </a:rPr>
              <a:t>2016-2030</a:t>
            </a:r>
            <a:r>
              <a:rPr lang="zh-CN" altLang="en-US" dirty="0">
                <a:solidFill>
                  <a:schemeClr val="bg2">
                    <a:lumMod val="10000"/>
                  </a:schemeClr>
                </a:solidFill>
              </a:rPr>
              <a:t>年）</a:t>
            </a:r>
          </a:p>
        </p:txBody>
      </p:sp>
      <p:sp>
        <p:nvSpPr>
          <p:cNvPr id="46085" name="灯片编号占位符 1"/>
          <p:cNvSpPr>
            <a:spLocks noGrp="1"/>
          </p:cNvSpPr>
          <p:nvPr>
            <p:ph type="sldNum" sz="quarter" idx="12"/>
          </p:nvPr>
        </p:nvSpPr>
        <p:spPr>
          <a:xfrm>
            <a:off x="2438400" y="6324600"/>
            <a:ext cx="1905000" cy="457200"/>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8CDAD8E1-AC80-48D4-A348-9C44F74E5C12}" type="slidenum">
              <a:rPr kumimoji="0" lang="zh-CN" altLang="en-US" sz="1400">
                <a:latin typeface="Arial" panose="020B0604020202020204" pitchFamily="34" charset="0"/>
              </a:rPr>
              <a:pPr algn="l">
                <a:spcBef>
                  <a:spcPct val="0"/>
                </a:spcBef>
                <a:buClrTx/>
                <a:buSzTx/>
                <a:buFontTx/>
                <a:buNone/>
              </a:pPr>
              <a:t>38</a:t>
            </a:fld>
            <a:endParaRPr kumimoji="0" lang="en-US" altLang="zh-CN" sz="1400">
              <a:latin typeface="Arial" panose="020B0604020202020204" pitchFamily="34" charset="0"/>
            </a:endParaRPr>
          </a:p>
        </p:txBody>
      </p:sp>
      <p:grpSp>
        <p:nvGrpSpPr>
          <p:cNvPr id="46086" name="Group 65"/>
          <p:cNvGrpSpPr>
            <a:grpSpLocks/>
          </p:cNvGrpSpPr>
          <p:nvPr/>
        </p:nvGrpSpPr>
        <p:grpSpPr bwMode="auto">
          <a:xfrm rot="5400000">
            <a:off x="2477294" y="2324894"/>
            <a:ext cx="1674812" cy="2362200"/>
            <a:chOff x="4397" y="1430"/>
            <a:chExt cx="1005" cy="960"/>
          </a:xfrm>
        </p:grpSpPr>
        <p:sp>
          <p:nvSpPr>
            <p:cNvPr id="28" name="AutoShape 63"/>
            <p:cNvSpPr>
              <a:spLocks noChangeArrowheads="1"/>
            </p:cNvSpPr>
            <p:nvPr/>
          </p:nvSpPr>
          <p:spPr bwMode="gray">
            <a:xfrm>
              <a:off x="4397" y="1430"/>
              <a:ext cx="1005" cy="960"/>
            </a:xfrm>
            <a:prstGeom prst="homePlate">
              <a:avLst>
                <a:gd name="adj" fmla="val 26172"/>
              </a:avLst>
            </a:prstGeom>
            <a:gradFill rotWithShape="1">
              <a:gsLst>
                <a:gs pos="0">
                  <a:srgbClr val="D5E0E5"/>
                </a:gs>
                <a:gs pos="100000">
                  <a:srgbClr val="D5E0E5">
                    <a:gamma/>
                    <a:shade val="66275"/>
                    <a:invGamma/>
                  </a:srgbClr>
                </a:gs>
              </a:gsLst>
              <a:lin ang="5400000" scaled="1"/>
            </a:gradFill>
            <a:ln w="9525" algn="ctr">
              <a:solidFill>
                <a:srgbClr val="76858A"/>
              </a:solidFill>
              <a:miter lim="800000"/>
              <a:headEnd/>
              <a:tailEnd/>
            </a:ln>
            <a:effectLst/>
            <a:extLst/>
          </p:spPr>
          <p:txBody>
            <a:bodyPr wrap="none" anchor="ctr"/>
            <a:lstStyle/>
            <a:p>
              <a:pPr>
                <a:defRPr/>
              </a:pPr>
              <a:endParaRPr lang="zh-CN" altLang="en-US" kern="0">
                <a:solidFill>
                  <a:sysClr val="windowText" lastClr="000000"/>
                </a:solidFill>
                <a:latin typeface="Arial" charset="0"/>
              </a:endParaRPr>
            </a:p>
          </p:txBody>
        </p:sp>
        <p:sp>
          <p:nvSpPr>
            <p:cNvPr id="29" name="AutoShape 64"/>
            <p:cNvSpPr>
              <a:spLocks noChangeArrowheads="1"/>
            </p:cNvSpPr>
            <p:nvPr/>
          </p:nvSpPr>
          <p:spPr bwMode="gray">
            <a:xfrm>
              <a:off x="4407" y="1441"/>
              <a:ext cx="978" cy="934"/>
            </a:xfrm>
            <a:prstGeom prst="homePlate">
              <a:avLst>
                <a:gd name="adj" fmla="val 26178"/>
              </a:avLst>
            </a:prstGeom>
            <a:noFill/>
            <a:ln w="9525" algn="ctr">
              <a:solidFill>
                <a:srgbClr val="FFFFFF"/>
              </a:solidFill>
              <a:miter lim="800000"/>
              <a:headEnd/>
              <a:tailEnd/>
            </a:ln>
            <a:effectLst/>
            <a:extLst/>
          </p:spPr>
          <p:txBody>
            <a:bodyPr wrap="none" anchor="ctr"/>
            <a:lstStyle/>
            <a:p>
              <a:pPr>
                <a:defRPr/>
              </a:pPr>
              <a:endParaRPr lang="zh-CN" altLang="en-US" kern="0">
                <a:solidFill>
                  <a:sysClr val="windowText" lastClr="000000"/>
                </a:solidFill>
                <a:latin typeface="Arial" charset="0"/>
              </a:endParaRPr>
            </a:p>
          </p:txBody>
        </p:sp>
      </p:grpSp>
      <p:sp>
        <p:nvSpPr>
          <p:cNvPr id="46087" name="矩形 34"/>
          <p:cNvSpPr>
            <a:spLocks noChangeArrowheads="1"/>
          </p:cNvSpPr>
          <p:nvPr/>
        </p:nvSpPr>
        <p:spPr bwMode="auto">
          <a:xfrm>
            <a:off x="1828800" y="2895601"/>
            <a:ext cx="266700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1" eaLnBrk="1" hangingPunct="1">
              <a:spcBef>
                <a:spcPct val="0"/>
              </a:spcBef>
              <a:buClrTx/>
              <a:buSzTx/>
              <a:buFontTx/>
              <a:buNone/>
            </a:pPr>
            <a:r>
              <a:rPr lang="zh-CN" altLang="en-US" sz="1900" dirty="0">
                <a:solidFill>
                  <a:schemeClr val="tx2"/>
                </a:solidFill>
                <a:latin typeface="Arial" panose="020B0604020202020204" pitchFamily="34" charset="0"/>
                <a:ea typeface="黑体" panose="02010609060101010101" pitchFamily="49" charset="-122"/>
              </a:rPr>
              <a:t>以探索大脑秘密、攻克大脑疾病为导向的脑科学研究</a:t>
            </a:r>
          </a:p>
        </p:txBody>
      </p:sp>
      <p:grpSp>
        <p:nvGrpSpPr>
          <p:cNvPr id="46088" name="Group 65"/>
          <p:cNvGrpSpPr>
            <a:grpSpLocks/>
          </p:cNvGrpSpPr>
          <p:nvPr/>
        </p:nvGrpSpPr>
        <p:grpSpPr bwMode="auto">
          <a:xfrm rot="16200000">
            <a:off x="5220494" y="2170907"/>
            <a:ext cx="1674813" cy="2362200"/>
            <a:chOff x="4397" y="1430"/>
            <a:chExt cx="1005" cy="960"/>
          </a:xfrm>
        </p:grpSpPr>
        <p:sp>
          <p:nvSpPr>
            <p:cNvPr id="37" name="AutoShape 63"/>
            <p:cNvSpPr>
              <a:spLocks noChangeArrowheads="1"/>
            </p:cNvSpPr>
            <p:nvPr/>
          </p:nvSpPr>
          <p:spPr bwMode="gray">
            <a:xfrm>
              <a:off x="4397" y="1430"/>
              <a:ext cx="1005" cy="960"/>
            </a:xfrm>
            <a:prstGeom prst="homePlate">
              <a:avLst>
                <a:gd name="adj" fmla="val 26172"/>
              </a:avLst>
            </a:prstGeom>
            <a:gradFill rotWithShape="1">
              <a:gsLst>
                <a:gs pos="0">
                  <a:srgbClr val="D5E0E5"/>
                </a:gs>
                <a:gs pos="100000">
                  <a:srgbClr val="D5E0E5">
                    <a:gamma/>
                    <a:shade val="66275"/>
                    <a:invGamma/>
                  </a:srgbClr>
                </a:gs>
              </a:gsLst>
              <a:lin ang="5400000" scaled="1"/>
            </a:gradFill>
            <a:ln w="9525" algn="ctr">
              <a:solidFill>
                <a:srgbClr val="76858A"/>
              </a:solidFill>
              <a:miter lim="800000"/>
              <a:headEnd/>
              <a:tailEnd/>
            </a:ln>
            <a:effectLst/>
            <a:extLst/>
          </p:spPr>
          <p:txBody>
            <a:bodyPr wrap="none" anchor="ctr"/>
            <a:lstStyle/>
            <a:p>
              <a:pPr>
                <a:defRPr/>
              </a:pPr>
              <a:endParaRPr lang="zh-CN" altLang="en-US" kern="0">
                <a:solidFill>
                  <a:sysClr val="windowText" lastClr="000000"/>
                </a:solidFill>
                <a:latin typeface="Arial" charset="0"/>
              </a:endParaRPr>
            </a:p>
          </p:txBody>
        </p:sp>
        <p:sp>
          <p:nvSpPr>
            <p:cNvPr id="38" name="AutoShape 64"/>
            <p:cNvSpPr>
              <a:spLocks noChangeArrowheads="1"/>
            </p:cNvSpPr>
            <p:nvPr/>
          </p:nvSpPr>
          <p:spPr bwMode="gray">
            <a:xfrm>
              <a:off x="4407" y="1440"/>
              <a:ext cx="978" cy="934"/>
            </a:xfrm>
            <a:prstGeom prst="homePlate">
              <a:avLst>
                <a:gd name="adj" fmla="val 26178"/>
              </a:avLst>
            </a:prstGeom>
            <a:noFill/>
            <a:ln w="9525" algn="ctr">
              <a:solidFill>
                <a:srgbClr val="FFFFFF"/>
              </a:solidFill>
              <a:miter lim="800000"/>
              <a:headEnd/>
              <a:tailEnd/>
            </a:ln>
            <a:effectLst/>
            <a:extLst/>
          </p:spPr>
          <p:txBody>
            <a:bodyPr wrap="none" anchor="ctr"/>
            <a:lstStyle/>
            <a:p>
              <a:pPr>
                <a:defRPr/>
              </a:pPr>
              <a:endParaRPr lang="zh-CN" altLang="en-US" kern="0">
                <a:solidFill>
                  <a:sysClr val="windowText" lastClr="000000"/>
                </a:solidFill>
                <a:latin typeface="Arial" charset="0"/>
              </a:endParaRPr>
            </a:p>
          </p:txBody>
        </p:sp>
      </p:grpSp>
      <p:sp>
        <p:nvSpPr>
          <p:cNvPr id="46089" name="矩形 38"/>
          <p:cNvSpPr>
            <a:spLocks noChangeArrowheads="1"/>
          </p:cNvSpPr>
          <p:nvPr/>
        </p:nvSpPr>
        <p:spPr bwMode="auto">
          <a:xfrm>
            <a:off x="4648200" y="3035301"/>
            <a:ext cx="251460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1" eaLnBrk="1" hangingPunct="1">
              <a:spcBef>
                <a:spcPct val="0"/>
              </a:spcBef>
              <a:buClrTx/>
              <a:buSzTx/>
              <a:buFontTx/>
              <a:buNone/>
            </a:pPr>
            <a:r>
              <a:rPr lang="zh-CN" altLang="en-US" sz="1900">
                <a:solidFill>
                  <a:schemeClr val="tx2"/>
                </a:solidFill>
                <a:latin typeface="Arial" panose="020B0604020202020204" pitchFamily="34" charset="0"/>
                <a:ea typeface="黑体" panose="02010609060101010101" pitchFamily="49" charset="-122"/>
              </a:rPr>
              <a:t>以建立和发展人工智能技术为导向的类脑研究</a:t>
            </a:r>
          </a:p>
        </p:txBody>
      </p:sp>
      <p:pic>
        <p:nvPicPr>
          <p:cNvPr id="46090" name="图片 39" descr="u=4250481742,1839982801&amp;fm=21&amp;gp=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600200"/>
            <a:ext cx="26289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3363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7B2528F-46D3-42B3-A70C-6F6B19353B5B}" type="slidenum">
              <a:rPr kumimoji="0" lang="en-US" altLang="zh-CN" sz="1400"/>
              <a:pPr>
                <a:spcBef>
                  <a:spcPct val="0"/>
                </a:spcBef>
                <a:buClrTx/>
                <a:buSzTx/>
                <a:buFontTx/>
                <a:buNone/>
              </a:pPr>
              <a:t>39</a:t>
            </a:fld>
            <a:endParaRPr kumimoji="0" lang="en-US" altLang="zh-CN" sz="1400"/>
          </a:p>
        </p:txBody>
      </p:sp>
      <p:sp>
        <p:nvSpPr>
          <p:cNvPr id="47107" name="Rectangle 2"/>
          <p:cNvSpPr>
            <a:spLocks noGrp="1" noChangeArrowheads="1"/>
          </p:cNvSpPr>
          <p:nvPr>
            <p:ph type="title"/>
          </p:nvPr>
        </p:nvSpPr>
        <p:spPr/>
        <p:txBody>
          <a:bodyPr/>
          <a:lstStyle/>
          <a:p>
            <a:pPr eaLnBrk="1" hangingPunct="1"/>
            <a:r>
              <a:rPr lang="en-US" altLang="zh-CN" smtClean="0"/>
              <a:t>Etiology</a:t>
            </a:r>
            <a:r>
              <a:rPr lang="zh-CN" altLang="en-US" smtClean="0"/>
              <a:t>病因</a:t>
            </a:r>
          </a:p>
        </p:txBody>
      </p:sp>
      <p:sp>
        <p:nvSpPr>
          <p:cNvPr id="47108" name="Rectangle 3"/>
          <p:cNvSpPr>
            <a:spLocks noGrp="1" noChangeArrowheads="1"/>
          </p:cNvSpPr>
          <p:nvPr>
            <p:ph type="body" idx="1"/>
          </p:nvPr>
        </p:nvSpPr>
        <p:spPr/>
        <p:txBody>
          <a:bodyPr/>
          <a:lstStyle/>
          <a:p>
            <a:pPr eaLnBrk="1" hangingPunct="1"/>
            <a:r>
              <a:rPr lang="en-US" altLang="zh-CN" smtClean="0"/>
              <a:t>Biology</a:t>
            </a:r>
            <a:r>
              <a:rPr lang="zh-CN" altLang="en-US" smtClean="0"/>
              <a:t>生物</a:t>
            </a:r>
          </a:p>
          <a:p>
            <a:pPr eaLnBrk="1" hangingPunct="1"/>
            <a:endParaRPr lang="zh-CN" altLang="en-US" smtClean="0"/>
          </a:p>
          <a:p>
            <a:pPr eaLnBrk="1" hangingPunct="1"/>
            <a:r>
              <a:rPr lang="en-US" altLang="zh-CN" smtClean="0"/>
              <a:t>Psychology</a:t>
            </a:r>
            <a:r>
              <a:rPr lang="zh-CN" altLang="en-US" smtClean="0"/>
              <a:t>心理</a:t>
            </a:r>
          </a:p>
          <a:p>
            <a:pPr eaLnBrk="1" hangingPunct="1"/>
            <a:endParaRPr lang="zh-CN" altLang="en-US" smtClean="0"/>
          </a:p>
          <a:p>
            <a:pPr eaLnBrk="1" hangingPunct="1"/>
            <a:r>
              <a:rPr lang="en-US" altLang="zh-CN" smtClean="0"/>
              <a:t>Sociology</a:t>
            </a:r>
            <a:r>
              <a:rPr lang="zh-CN" altLang="en-US" smtClean="0"/>
              <a:t>社会</a:t>
            </a:r>
          </a:p>
        </p:txBody>
      </p:sp>
      <p:pic>
        <p:nvPicPr>
          <p:cNvPr id="47109" name="Picture 4" descr="PE07677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175" y="3048001"/>
            <a:ext cx="2852738"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19025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什么是精神医学</a:t>
            </a:r>
            <a:endParaRPr lang="zh-CN" altLang="en-US" dirty="0"/>
          </a:p>
        </p:txBody>
      </p:sp>
      <p:sp>
        <p:nvSpPr>
          <p:cNvPr id="3" name="内容占位符 2"/>
          <p:cNvSpPr>
            <a:spLocks noGrp="1"/>
          </p:cNvSpPr>
          <p:nvPr>
            <p:ph idx="1"/>
          </p:nvPr>
        </p:nvSpPr>
        <p:spPr>
          <a:xfrm>
            <a:off x="838200" y="1793727"/>
            <a:ext cx="10515600" cy="4351338"/>
          </a:xfrm>
        </p:spPr>
        <p:txBody>
          <a:bodyPr/>
          <a:lstStyle/>
          <a:p>
            <a:r>
              <a:rPr lang="zh-CN" altLang="en-US" dirty="0" smtClean="0"/>
              <a:t>精神医学</a:t>
            </a:r>
            <a:r>
              <a:rPr lang="en-US" altLang="zh-CN" dirty="0" smtClean="0"/>
              <a:t>psychiatry</a:t>
            </a:r>
            <a:r>
              <a:rPr lang="zh-CN" altLang="en-US" dirty="0" smtClean="0"/>
              <a:t>是研究精神疾病的病因、发病机制、临床表现、发展规律、治疗、预防及康复的一门临床医学。</a:t>
            </a:r>
            <a:endParaRPr lang="en-US" altLang="zh-CN" dirty="0" smtClean="0"/>
          </a:p>
          <a:p>
            <a:endParaRPr lang="en-US" altLang="zh-CN" dirty="0"/>
          </a:p>
          <a:p>
            <a:r>
              <a:rPr lang="zh-CN" altLang="en-US" dirty="0" smtClean="0"/>
              <a:t>精神医学的生理基础是神经科学。</a:t>
            </a:r>
            <a:endParaRPr lang="en-US" altLang="zh-CN" dirty="0" smtClean="0"/>
          </a:p>
          <a:p>
            <a:endParaRPr lang="en-US" altLang="zh-CN" dirty="0"/>
          </a:p>
          <a:p>
            <a:r>
              <a:rPr lang="zh-CN" altLang="en-US" dirty="0" smtClean="0"/>
              <a:t>精神医学的心理基础是心理学、社会学、人类学等学科</a:t>
            </a:r>
            <a:endParaRPr lang="en-US" altLang="zh-CN" dirty="0" smtClean="0"/>
          </a:p>
          <a:p>
            <a:endParaRPr lang="en-US" altLang="zh-CN" dirty="0"/>
          </a:p>
          <a:p>
            <a:endParaRPr lang="zh-CN" altLang="en-US" dirty="0"/>
          </a:p>
        </p:txBody>
      </p:sp>
      <p:sp>
        <p:nvSpPr>
          <p:cNvPr id="4" name="文本框 3"/>
          <p:cNvSpPr txBox="1"/>
          <p:nvPr/>
        </p:nvSpPr>
        <p:spPr>
          <a:xfrm>
            <a:off x="838200" y="6241312"/>
            <a:ext cx="7231912" cy="369332"/>
          </a:xfrm>
          <a:prstGeom prst="rect">
            <a:avLst/>
          </a:prstGeom>
          <a:noFill/>
        </p:spPr>
        <p:txBody>
          <a:bodyPr wrap="square" rtlCol="0">
            <a:spAutoFit/>
          </a:bodyPr>
          <a:lstStyle/>
          <a:p>
            <a:r>
              <a:rPr lang="zh-CN" altLang="en-US" dirty="0" smtClean="0"/>
              <a:t>陆林主编</a:t>
            </a:r>
            <a:r>
              <a:rPr lang="en-US" altLang="zh-CN" dirty="0" smtClean="0"/>
              <a:t>《</a:t>
            </a:r>
            <a:r>
              <a:rPr lang="zh-CN" altLang="en-US" dirty="0" smtClean="0"/>
              <a:t>沈渔邨精神病学</a:t>
            </a:r>
            <a:r>
              <a:rPr lang="en-US" altLang="zh-CN" dirty="0" smtClean="0"/>
              <a:t>》</a:t>
            </a:r>
            <a:r>
              <a:rPr lang="zh-CN" altLang="en-US" dirty="0" smtClean="0"/>
              <a:t>，人民卫生出版社</a:t>
            </a:r>
            <a:r>
              <a:rPr lang="en-US" altLang="zh-CN" dirty="0" smtClean="0"/>
              <a:t>2018</a:t>
            </a:r>
            <a:endParaRPr lang="zh-CN" altLang="en-US" dirty="0"/>
          </a:p>
        </p:txBody>
      </p:sp>
    </p:spTree>
    <p:extLst>
      <p:ext uri="{BB962C8B-B14F-4D97-AF65-F5344CB8AC3E}">
        <p14:creationId xmlns:p14="http://schemas.microsoft.com/office/powerpoint/2010/main" val="127471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29710F-EA29-4547-A319-E3C7A5F6BD26}" type="slidenum">
              <a:rPr kumimoji="0" lang="en-US" altLang="zh-CN" sz="1400"/>
              <a:pPr>
                <a:spcBef>
                  <a:spcPct val="0"/>
                </a:spcBef>
                <a:buClrTx/>
                <a:buSzTx/>
                <a:buFontTx/>
                <a:buNone/>
              </a:pPr>
              <a:t>40</a:t>
            </a:fld>
            <a:endParaRPr kumimoji="0" lang="en-US" altLang="zh-CN" sz="1400"/>
          </a:p>
        </p:txBody>
      </p:sp>
      <p:sp>
        <p:nvSpPr>
          <p:cNvPr id="48131" name="Rectangle 2"/>
          <p:cNvSpPr>
            <a:spLocks noGrp="1" noChangeArrowheads="1"/>
          </p:cNvSpPr>
          <p:nvPr>
            <p:ph type="title"/>
          </p:nvPr>
        </p:nvSpPr>
        <p:spPr>
          <a:xfrm>
            <a:off x="3733801" y="617538"/>
            <a:ext cx="6734175" cy="1143000"/>
          </a:xfrm>
        </p:spPr>
        <p:txBody>
          <a:bodyPr/>
          <a:lstStyle/>
          <a:p>
            <a:pPr eaLnBrk="1" hangingPunct="1"/>
            <a:r>
              <a:rPr lang="en-US" altLang="zh-CN" smtClean="0"/>
              <a:t>Biology </a:t>
            </a:r>
            <a:r>
              <a:rPr lang="zh-CN" altLang="en-US" smtClean="0"/>
              <a:t>生物学</a:t>
            </a:r>
          </a:p>
        </p:txBody>
      </p:sp>
      <p:sp>
        <p:nvSpPr>
          <p:cNvPr id="48132" name="Rectangle 3"/>
          <p:cNvSpPr>
            <a:spLocks noGrp="1" noChangeArrowheads="1"/>
          </p:cNvSpPr>
          <p:nvPr>
            <p:ph type="body" idx="1"/>
          </p:nvPr>
        </p:nvSpPr>
        <p:spPr/>
        <p:txBody>
          <a:bodyPr/>
          <a:lstStyle/>
          <a:p>
            <a:pPr eaLnBrk="1" hangingPunct="1"/>
            <a:r>
              <a:rPr lang="en-US" altLang="zh-CN" smtClean="0"/>
              <a:t>Genetic </a:t>
            </a:r>
            <a:r>
              <a:rPr lang="zh-CN" altLang="en-US" smtClean="0"/>
              <a:t>遗传</a:t>
            </a:r>
          </a:p>
          <a:p>
            <a:pPr eaLnBrk="1" hangingPunct="1"/>
            <a:r>
              <a:rPr lang="en-US" altLang="zh-CN" smtClean="0"/>
              <a:t>Neuroendocrine </a:t>
            </a:r>
            <a:r>
              <a:rPr lang="zh-CN" altLang="en-US" smtClean="0"/>
              <a:t>神经内分泌</a:t>
            </a:r>
          </a:p>
          <a:p>
            <a:pPr eaLnBrk="1" hangingPunct="1"/>
            <a:r>
              <a:rPr lang="en-US" altLang="zh-CN" smtClean="0"/>
              <a:t>Neurotransmitter  </a:t>
            </a:r>
            <a:r>
              <a:rPr lang="zh-CN" altLang="en-US" smtClean="0"/>
              <a:t>神经递质</a:t>
            </a:r>
          </a:p>
          <a:p>
            <a:pPr eaLnBrk="1" hangingPunct="1"/>
            <a:r>
              <a:rPr lang="en-US" altLang="zh-CN" smtClean="0"/>
              <a:t>Neuroimaging    </a:t>
            </a:r>
            <a:r>
              <a:rPr lang="zh-CN" altLang="en-US" smtClean="0"/>
              <a:t>神经影像</a:t>
            </a:r>
          </a:p>
          <a:p>
            <a:pPr eaLnBrk="1" hangingPunct="1"/>
            <a:r>
              <a:rPr lang="en-US" altLang="zh-CN" smtClean="0"/>
              <a:t>Neurodevelopment  </a:t>
            </a:r>
            <a:r>
              <a:rPr lang="zh-CN" altLang="en-US" smtClean="0"/>
              <a:t>神经发育</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1586568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558800"/>
            <a:ext cx="79248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7848600" y="10668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C00000"/>
                </a:solidFill>
                <a:latin typeface="Arial" panose="020B0604020202020204" pitchFamily="34" charset="0"/>
              </a:rPr>
              <a:t>53 cohorts</a:t>
            </a:r>
          </a:p>
          <a:p>
            <a:pPr eaLnBrk="1" hangingPunct="1">
              <a:spcBef>
                <a:spcPct val="0"/>
              </a:spcBef>
              <a:buClrTx/>
              <a:buSzTx/>
              <a:buFontTx/>
              <a:buNone/>
            </a:pPr>
            <a:r>
              <a:rPr lang="en-US" altLang="zh-CN" sz="1800" b="1">
                <a:solidFill>
                  <a:srgbClr val="C00000"/>
                </a:solidFill>
                <a:latin typeface="Arial" panose="020B0604020202020204" pitchFamily="34" charset="0"/>
              </a:rPr>
              <a:t>N=150,000 samples</a:t>
            </a:r>
          </a:p>
        </p:txBody>
      </p:sp>
      <p:sp>
        <p:nvSpPr>
          <p:cNvPr id="4" name="TextBox 3"/>
          <p:cNvSpPr txBox="1">
            <a:spLocks noChangeArrowheads="1"/>
          </p:cNvSpPr>
          <p:nvPr/>
        </p:nvSpPr>
        <p:spPr bwMode="auto">
          <a:xfrm>
            <a:off x="7162800" y="2349501"/>
            <a:ext cx="312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b="1">
                <a:solidFill>
                  <a:srgbClr val="C00000"/>
                </a:solidFill>
                <a:latin typeface="Arial" panose="020B0604020202020204" pitchFamily="34" charset="0"/>
              </a:rPr>
              <a:t>More than 200 Institutions</a:t>
            </a:r>
          </a:p>
        </p:txBody>
      </p:sp>
      <p:pic>
        <p:nvPicPr>
          <p:cNvPr id="573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51" y="2813583"/>
            <a:ext cx="6932427" cy="38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279" y="2893058"/>
            <a:ext cx="4508205" cy="358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074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0CD993E-1B44-4EAA-A63A-9D305361AE68}" type="slidenum">
              <a:rPr kumimoji="0" lang="en-US" altLang="zh-CN" sz="1400"/>
              <a:pPr>
                <a:spcBef>
                  <a:spcPct val="0"/>
                </a:spcBef>
                <a:buClrTx/>
                <a:buSzTx/>
                <a:buFontTx/>
                <a:buNone/>
              </a:pPr>
              <a:t>42</a:t>
            </a:fld>
            <a:endParaRPr kumimoji="0" lang="en-US" altLang="zh-CN" sz="1400"/>
          </a:p>
        </p:txBody>
      </p:sp>
      <p:sp>
        <p:nvSpPr>
          <p:cNvPr id="50179" name="Rectangle 2"/>
          <p:cNvSpPr>
            <a:spLocks noGrp="1" noChangeArrowheads="1"/>
          </p:cNvSpPr>
          <p:nvPr>
            <p:ph type="title"/>
          </p:nvPr>
        </p:nvSpPr>
        <p:spPr/>
        <p:txBody>
          <a:bodyPr/>
          <a:lstStyle/>
          <a:p>
            <a:pPr eaLnBrk="1" hangingPunct="1"/>
            <a:r>
              <a:rPr lang="en-US" altLang="zh-CN" smtClean="0"/>
              <a:t> Alzheimer</a:t>
            </a:r>
            <a:r>
              <a:rPr lang="en-US" altLang="zh-CN" smtClean="0">
                <a:latin typeface="Times New Roman" panose="02020603050405020304" pitchFamily="18" charset="0"/>
              </a:rPr>
              <a:t>’</a:t>
            </a:r>
            <a:r>
              <a:rPr lang="en-US" altLang="zh-CN" smtClean="0"/>
              <a:t>disease</a:t>
            </a:r>
          </a:p>
        </p:txBody>
      </p:sp>
      <p:sp>
        <p:nvSpPr>
          <p:cNvPr id="50180" name="Rectangle 3"/>
          <p:cNvSpPr>
            <a:spLocks noGrp="1" noChangeArrowheads="1"/>
          </p:cNvSpPr>
          <p:nvPr>
            <p:ph type="body" idx="1"/>
          </p:nvPr>
        </p:nvSpPr>
        <p:spPr>
          <a:xfrm>
            <a:off x="2057400" y="1981200"/>
            <a:ext cx="8153400" cy="4114800"/>
          </a:xfrm>
        </p:spPr>
        <p:txBody>
          <a:bodyPr/>
          <a:lstStyle/>
          <a:p>
            <a:pPr marL="609600" indent="-609600">
              <a:buNone/>
            </a:pPr>
            <a:r>
              <a:rPr lang="en-US" altLang="zh-CN"/>
              <a:t>Chromosomal  clinical   frequency   gene name </a:t>
            </a:r>
          </a:p>
          <a:p>
            <a:pPr marL="609600" indent="-609600">
              <a:buNone/>
            </a:pPr>
            <a:r>
              <a:rPr lang="en-US" altLang="zh-CN"/>
              <a:t>21q           Early onset        rare             APP</a:t>
            </a:r>
          </a:p>
          <a:p>
            <a:pPr marL="609600" indent="-609600">
              <a:buNone/>
            </a:pPr>
            <a:r>
              <a:rPr lang="en-US" altLang="zh-CN"/>
              <a:t>1               Early onset        rare     Presenilin II</a:t>
            </a:r>
          </a:p>
          <a:p>
            <a:pPr marL="609600" indent="-609600">
              <a:buNone/>
            </a:pPr>
            <a:r>
              <a:rPr lang="en-US" altLang="zh-CN"/>
              <a:t>19             Late onset       common      ApoE4</a:t>
            </a:r>
          </a:p>
          <a:p>
            <a:pPr marL="609600" indent="-609600">
              <a:buNone/>
            </a:pPr>
            <a:r>
              <a:rPr lang="en-US" altLang="zh-CN"/>
              <a:t>14             Early  onset       rare      Presenilin I </a:t>
            </a:r>
          </a:p>
        </p:txBody>
      </p:sp>
      <p:sp>
        <p:nvSpPr>
          <p:cNvPr id="50181" name="Text Box 4"/>
          <p:cNvSpPr txBox="1">
            <a:spLocks noChangeArrowheads="1"/>
          </p:cNvSpPr>
          <p:nvPr/>
        </p:nvSpPr>
        <p:spPr bwMode="auto">
          <a:xfrm>
            <a:off x="2209800" y="5021264"/>
            <a:ext cx="8153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latin typeface="Times New Roman" panose="02020603050405020304" pitchFamily="18" charset="0"/>
              </a:rPr>
              <a:t>APP=</a:t>
            </a:r>
            <a:r>
              <a:rPr lang="zh-CN" altLang="en-US" sz="2400">
                <a:latin typeface="Times New Roman" panose="02020603050405020304" pitchFamily="18" charset="0"/>
              </a:rPr>
              <a:t>淀粉样蛋白前体蛋白。 </a:t>
            </a:r>
            <a:r>
              <a:rPr lang="en-US" altLang="zh-CN" sz="2400">
                <a:latin typeface="Times New Roman" panose="02020603050405020304" pitchFamily="18" charset="0"/>
              </a:rPr>
              <a:t>ApoE=</a:t>
            </a:r>
            <a:r>
              <a:rPr lang="zh-CN" altLang="en-US" sz="2400">
                <a:latin typeface="Times New Roman" panose="02020603050405020304" pitchFamily="18" charset="0"/>
              </a:rPr>
              <a:t>载脂蛋白</a:t>
            </a:r>
            <a:r>
              <a:rPr lang="en-US" altLang="zh-CN" sz="2400">
                <a:latin typeface="Times New Roman" panose="02020603050405020304" pitchFamily="18" charset="0"/>
              </a:rPr>
              <a:t>E</a:t>
            </a:r>
            <a:r>
              <a:rPr lang="zh-CN" altLang="en-US" sz="2400">
                <a:latin typeface="Times New Roman" panose="02020603050405020304" pitchFamily="18" charset="0"/>
              </a:rPr>
              <a:t>。</a:t>
            </a:r>
          </a:p>
          <a:p>
            <a:pPr eaLnBrk="1" hangingPunct="1">
              <a:spcBef>
                <a:spcPct val="50000"/>
              </a:spcBef>
              <a:buClrTx/>
              <a:buSzTx/>
              <a:buFontTx/>
              <a:buNone/>
            </a:pPr>
            <a:r>
              <a:rPr lang="en-US" altLang="zh-CN" sz="2400">
                <a:latin typeface="Times New Roman" panose="02020603050405020304" pitchFamily="18" charset="0"/>
              </a:rPr>
              <a:t>Presenilin II=</a:t>
            </a:r>
            <a:r>
              <a:rPr lang="zh-CN" altLang="en-US" sz="2400">
                <a:latin typeface="Times New Roman" panose="02020603050405020304" pitchFamily="18" charset="0"/>
              </a:rPr>
              <a:t>早老素</a:t>
            </a:r>
            <a:r>
              <a:rPr lang="en-US" altLang="zh-CN" sz="2400">
                <a:latin typeface="Times New Roman" panose="02020603050405020304" pitchFamily="18" charset="0"/>
              </a:rPr>
              <a:t>II</a:t>
            </a:r>
            <a:r>
              <a:rPr lang="zh-CN" altLang="en-US" sz="2400">
                <a:latin typeface="Times New Roman" panose="02020603050405020304" pitchFamily="18" charset="0"/>
              </a:rPr>
              <a:t>。 </a:t>
            </a:r>
            <a:r>
              <a:rPr lang="en-US" altLang="zh-CN" sz="2400">
                <a:latin typeface="Times New Roman" panose="02020603050405020304" pitchFamily="18" charset="0"/>
              </a:rPr>
              <a:t>Presenilin I=</a:t>
            </a:r>
            <a:r>
              <a:rPr lang="zh-CN" altLang="en-US" sz="2400">
                <a:latin typeface="Times New Roman" panose="02020603050405020304" pitchFamily="18" charset="0"/>
              </a:rPr>
              <a:t>早老素</a:t>
            </a:r>
            <a:r>
              <a:rPr lang="en-US" altLang="zh-CN" sz="2400">
                <a:latin typeface="Times New Roman" panose="02020603050405020304" pitchFamily="18" charset="0"/>
              </a:rPr>
              <a:t>I</a:t>
            </a:r>
            <a:r>
              <a:rPr lang="zh-CN" altLang="en-US" sz="2400">
                <a:latin typeface="Times New Roman" panose="02020603050405020304" pitchFamily="18" charset="0"/>
              </a:rPr>
              <a:t>。</a:t>
            </a:r>
          </a:p>
        </p:txBody>
      </p:sp>
      <p:sp>
        <p:nvSpPr>
          <p:cNvPr id="50182" name="Text Box 5"/>
          <p:cNvSpPr txBox="1">
            <a:spLocks noChangeArrowheads="1"/>
          </p:cNvSpPr>
          <p:nvPr/>
        </p:nvSpPr>
        <p:spPr bwMode="auto">
          <a:xfrm>
            <a:off x="1752600" y="6248400"/>
            <a:ext cx="853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600">
                <a:latin typeface="Times New Roman" panose="02020603050405020304" pitchFamily="18" charset="0"/>
              </a:rPr>
              <a:t>CURRENT DIAGNOSIS &amp; TREATMENT IN PSYCHIATRY, Michael H.Ebert .McGraw-Hill 2000</a:t>
            </a:r>
          </a:p>
        </p:txBody>
      </p:sp>
    </p:spTree>
    <p:extLst>
      <p:ext uri="{BB962C8B-B14F-4D97-AF65-F5344CB8AC3E}">
        <p14:creationId xmlns:p14="http://schemas.microsoft.com/office/powerpoint/2010/main" val="1772069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F847713-3702-48D5-B917-89CC02E0F4AE}" type="slidenum">
              <a:rPr kumimoji="0" lang="en-US" altLang="zh-CN" sz="1400"/>
              <a:pPr>
                <a:spcBef>
                  <a:spcPct val="0"/>
                </a:spcBef>
                <a:buClrTx/>
                <a:buSzTx/>
                <a:buFontTx/>
                <a:buNone/>
              </a:pPr>
              <a:t>43</a:t>
            </a:fld>
            <a:endParaRPr kumimoji="0" lang="en-US" altLang="zh-CN" sz="1400"/>
          </a:p>
        </p:txBody>
      </p:sp>
      <p:sp>
        <p:nvSpPr>
          <p:cNvPr id="53251" name="Rectangle 2"/>
          <p:cNvSpPr>
            <a:spLocks noGrp="1" noChangeArrowheads="1"/>
          </p:cNvSpPr>
          <p:nvPr>
            <p:ph type="title"/>
          </p:nvPr>
        </p:nvSpPr>
        <p:spPr/>
        <p:txBody>
          <a:bodyPr/>
          <a:lstStyle/>
          <a:p>
            <a:pPr eaLnBrk="1" hangingPunct="1"/>
            <a:r>
              <a:rPr lang="en-US" altLang="zh-CN" smtClean="0"/>
              <a:t>Neurodevelopment</a:t>
            </a:r>
          </a:p>
        </p:txBody>
      </p:sp>
      <p:sp>
        <p:nvSpPr>
          <p:cNvPr id="53252" name="Rectangle 3"/>
          <p:cNvSpPr>
            <a:spLocks noGrp="1" noChangeArrowheads="1"/>
          </p:cNvSpPr>
          <p:nvPr>
            <p:ph type="body" idx="1"/>
          </p:nvPr>
        </p:nvSpPr>
        <p:spPr/>
        <p:txBody>
          <a:bodyPr/>
          <a:lstStyle/>
          <a:p>
            <a:pPr eaLnBrk="1" hangingPunct="1"/>
            <a:r>
              <a:rPr lang="zh-CN" altLang="en-US" smtClean="0"/>
              <a:t>遗传和非遗传因素造成早期大脑发育损害，产生成人精神障碍</a:t>
            </a:r>
          </a:p>
          <a:p>
            <a:pPr eaLnBrk="1" hangingPunct="1"/>
            <a:r>
              <a:rPr lang="zh-CN" altLang="en-US" smtClean="0"/>
              <a:t>围产期研究增加</a:t>
            </a:r>
          </a:p>
          <a:p>
            <a:pPr eaLnBrk="1" hangingPunct="1">
              <a:buFont typeface="Wingdings" panose="05000000000000000000" pitchFamily="2" charset="2"/>
              <a:buNone/>
            </a:pPr>
            <a:r>
              <a:rPr lang="zh-CN" altLang="en-US" smtClean="0"/>
              <a:t>    </a:t>
            </a:r>
            <a:r>
              <a:rPr lang="en-US" altLang="zh-CN" smtClean="0"/>
              <a:t>-</a:t>
            </a:r>
            <a:r>
              <a:rPr lang="zh-CN" altLang="en-US" smtClean="0"/>
              <a:t>如早期搬动</a:t>
            </a:r>
          </a:p>
          <a:p>
            <a:pPr eaLnBrk="1" hangingPunct="1">
              <a:buFont typeface="Wingdings" panose="05000000000000000000" pitchFamily="2" charset="2"/>
              <a:buNone/>
            </a:pPr>
            <a:r>
              <a:rPr lang="zh-CN" altLang="en-US" smtClean="0"/>
              <a:t>    </a:t>
            </a:r>
            <a:r>
              <a:rPr lang="en-US" altLang="zh-CN" smtClean="0"/>
              <a:t>-</a:t>
            </a:r>
            <a:r>
              <a:rPr lang="zh-CN" altLang="en-US" smtClean="0"/>
              <a:t>如部分患者在母孕和分娩时有异常</a:t>
            </a:r>
          </a:p>
        </p:txBody>
      </p:sp>
      <p:pic>
        <p:nvPicPr>
          <p:cNvPr id="6" name="内容占位符 46" descr="找1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1451" y="4483396"/>
            <a:ext cx="23622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6362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组合 14"/>
          <p:cNvGrpSpPr>
            <a:grpSpLocks/>
          </p:cNvGrpSpPr>
          <p:nvPr/>
        </p:nvGrpSpPr>
        <p:grpSpPr bwMode="auto">
          <a:xfrm>
            <a:off x="1212111" y="3350855"/>
            <a:ext cx="9930809" cy="3049823"/>
            <a:chOff x="250825" y="2852738"/>
            <a:chExt cx="8786813" cy="3776662"/>
          </a:xfrm>
        </p:grpSpPr>
        <p:pic>
          <p:nvPicPr>
            <p:cNvPr id="54278" name="Picture 2"/>
            <p:cNvPicPr>
              <a:picLocks noChangeAspect="1" noChangeArrowheads="1"/>
            </p:cNvPicPr>
            <p:nvPr/>
          </p:nvPicPr>
          <p:blipFill>
            <a:blip r:embed="rId2">
              <a:extLst>
                <a:ext uri="{28A0092B-C50C-407E-A947-70E740481C1C}">
                  <a14:useLocalDpi xmlns:a14="http://schemas.microsoft.com/office/drawing/2010/main" val="0"/>
                </a:ext>
              </a:extLst>
            </a:blip>
            <a:srcRect t="3954"/>
            <a:stretch>
              <a:fillRect/>
            </a:stretch>
          </p:blipFill>
          <p:spPr bwMode="auto">
            <a:xfrm>
              <a:off x="250825" y="2852738"/>
              <a:ext cx="8786813"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1636963" y="2988224"/>
              <a:ext cx="1373142" cy="616036"/>
            </a:xfrm>
            <a:prstGeom prst="rect">
              <a:avLst/>
            </a:prstGeom>
            <a:solidFill>
              <a:schemeClr val="bg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none">
              <a:spAutoFit/>
            </a:bodyPr>
            <a:lstStyle/>
            <a:p>
              <a:pPr algn="ctr" latinLnBrk="1">
                <a:defRPr/>
              </a:pPr>
              <a:r>
                <a:rPr lang="zh-CN" altLang="en-US" sz="1200" b="1" dirty="0">
                  <a:solidFill>
                    <a:srgbClr val="FF0000"/>
                  </a:solidFill>
                  <a:latin typeface="微软雅黑" pitchFamily="34" charset="-122"/>
                  <a:ea typeface="微软雅黑" pitchFamily="34" charset="-122"/>
                </a:rPr>
                <a:t>阶段</a:t>
              </a:r>
              <a:r>
                <a:rPr lang="en-US" altLang="zh-CN" sz="1200" b="1" dirty="0">
                  <a:solidFill>
                    <a:srgbClr val="FF0000"/>
                  </a:solidFill>
                  <a:latin typeface="微软雅黑" pitchFamily="34" charset="-122"/>
                  <a:ea typeface="微软雅黑" pitchFamily="34" charset="-122"/>
                </a:rPr>
                <a:t>I</a:t>
              </a:r>
              <a:r>
                <a:rPr lang="zh-CN" altLang="en-US" sz="1200" dirty="0">
                  <a:latin typeface="微软雅黑" pitchFamily="34" charset="-122"/>
                  <a:ea typeface="微软雅黑" pitchFamily="34" charset="-122"/>
                </a:rPr>
                <a:t>：风险</a:t>
              </a:r>
              <a:endParaRPr lang="en-US" altLang="zh-CN" sz="1200" dirty="0">
                <a:latin typeface="微软雅黑" pitchFamily="34" charset="-122"/>
                <a:ea typeface="微软雅黑" pitchFamily="34" charset="-122"/>
              </a:endParaRPr>
            </a:p>
            <a:p>
              <a:pPr algn="ctr" latinLnBrk="1">
                <a:defRPr/>
              </a:pPr>
              <a:r>
                <a:rPr lang="en-US" altLang="zh-CN" sz="1200" dirty="0">
                  <a:latin typeface="微软雅黑" pitchFamily="34" charset="-122"/>
                  <a:ea typeface="微软雅黑" pitchFamily="34" charset="-122"/>
                </a:rPr>
                <a:t>&lt;12</a:t>
              </a:r>
              <a:r>
                <a:rPr lang="zh-CN" altLang="en-US" sz="1200" dirty="0">
                  <a:latin typeface="微软雅黑" pitchFamily="34" charset="-122"/>
                  <a:ea typeface="微软雅黑" pitchFamily="34" charset="-122"/>
                </a:rPr>
                <a:t>岁</a:t>
              </a:r>
            </a:p>
          </p:txBody>
        </p:sp>
        <p:sp>
          <p:nvSpPr>
            <p:cNvPr id="19" name="TextBox 18"/>
            <p:cNvSpPr txBox="1"/>
            <p:nvPr/>
          </p:nvSpPr>
          <p:spPr>
            <a:xfrm>
              <a:off x="3566727" y="2988224"/>
              <a:ext cx="1862622" cy="616036"/>
            </a:xfrm>
            <a:prstGeom prst="rect">
              <a:avLst/>
            </a:prstGeom>
            <a:solidFill>
              <a:schemeClr val="bg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none">
              <a:spAutoFit/>
            </a:bodyPr>
            <a:lstStyle/>
            <a:p>
              <a:pPr algn="ctr" latinLnBrk="1">
                <a:defRPr/>
              </a:pPr>
              <a:r>
                <a:rPr lang="zh-CN" altLang="en-US" sz="1200" b="1" dirty="0">
                  <a:solidFill>
                    <a:srgbClr val="FF0000"/>
                  </a:solidFill>
                  <a:latin typeface="微软雅黑" pitchFamily="34" charset="-122"/>
                  <a:ea typeface="微软雅黑" pitchFamily="34" charset="-122"/>
                </a:rPr>
                <a:t>阶段</a:t>
              </a:r>
              <a:r>
                <a:rPr lang="en-US" altLang="zh-CN" sz="1200" b="1" dirty="0">
                  <a:solidFill>
                    <a:srgbClr val="FF0000"/>
                  </a:solidFill>
                  <a:latin typeface="微软雅黑" pitchFamily="34" charset="-122"/>
                  <a:ea typeface="微软雅黑" pitchFamily="34" charset="-122"/>
                </a:rPr>
                <a:t>II</a:t>
              </a:r>
              <a:r>
                <a:rPr lang="zh-CN" altLang="en-US" sz="1200" dirty="0">
                  <a:latin typeface="微软雅黑" pitchFamily="34" charset="-122"/>
                  <a:ea typeface="微软雅黑" pitchFamily="34" charset="-122"/>
                </a:rPr>
                <a:t>：前驱症状</a:t>
              </a:r>
              <a:endParaRPr lang="en-US" altLang="zh-CN" sz="1200" dirty="0">
                <a:latin typeface="微软雅黑" pitchFamily="34" charset="-122"/>
                <a:ea typeface="微软雅黑" pitchFamily="34" charset="-122"/>
              </a:endParaRPr>
            </a:p>
            <a:p>
              <a:pPr algn="ctr" latinLnBrk="1">
                <a:defRPr/>
              </a:pPr>
              <a:r>
                <a:rPr lang="en-US" altLang="zh-CN" sz="1200" dirty="0">
                  <a:latin typeface="微软雅黑" pitchFamily="34" charset="-122"/>
                  <a:ea typeface="微软雅黑" pitchFamily="34" charset="-122"/>
                </a:rPr>
                <a:t>12-18</a:t>
              </a:r>
              <a:r>
                <a:rPr lang="zh-CN" altLang="en-US" sz="1200" dirty="0">
                  <a:latin typeface="微软雅黑" pitchFamily="34" charset="-122"/>
                  <a:ea typeface="微软雅黑" pitchFamily="34" charset="-122"/>
                </a:rPr>
                <a:t>岁</a:t>
              </a:r>
            </a:p>
          </p:txBody>
        </p:sp>
        <p:sp>
          <p:nvSpPr>
            <p:cNvPr id="20" name="TextBox 19"/>
            <p:cNvSpPr txBox="1"/>
            <p:nvPr/>
          </p:nvSpPr>
          <p:spPr>
            <a:xfrm>
              <a:off x="5650264" y="2988224"/>
              <a:ext cx="1801979" cy="616036"/>
            </a:xfrm>
            <a:prstGeom prst="rect">
              <a:avLst/>
            </a:prstGeom>
            <a:solidFill>
              <a:schemeClr val="bg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a:spAutoFit/>
            </a:bodyPr>
            <a:lstStyle/>
            <a:p>
              <a:pPr algn="ctr" latinLnBrk="1">
                <a:defRPr/>
              </a:pPr>
              <a:r>
                <a:rPr lang="zh-CN" altLang="en-US" sz="1200" b="1" dirty="0">
                  <a:solidFill>
                    <a:srgbClr val="FF0000"/>
                  </a:solidFill>
                  <a:latin typeface="微软雅黑" pitchFamily="34" charset="-122"/>
                  <a:ea typeface="微软雅黑" pitchFamily="34" charset="-122"/>
                </a:rPr>
                <a:t>阶段</a:t>
              </a:r>
              <a:r>
                <a:rPr lang="en-US" altLang="zh-CN" sz="1200" b="1" dirty="0">
                  <a:solidFill>
                    <a:srgbClr val="FF0000"/>
                  </a:solidFill>
                  <a:latin typeface="微软雅黑" pitchFamily="34" charset="-122"/>
                  <a:ea typeface="微软雅黑" pitchFamily="34" charset="-122"/>
                </a:rPr>
                <a:t>III</a:t>
              </a:r>
              <a:r>
                <a:rPr lang="zh-CN" altLang="en-US" sz="1200" dirty="0">
                  <a:latin typeface="微软雅黑" pitchFamily="34" charset="-122"/>
                  <a:ea typeface="微软雅黑" pitchFamily="34" charset="-122"/>
                </a:rPr>
                <a:t>：精神病期</a:t>
              </a:r>
              <a:r>
                <a:rPr lang="en-US" altLang="zh-CN" sz="1200" dirty="0">
                  <a:latin typeface="微软雅黑" pitchFamily="34" charset="-122"/>
                  <a:ea typeface="微软雅黑" pitchFamily="34" charset="-122"/>
                </a:rPr>
                <a:t>18-24</a:t>
              </a:r>
              <a:r>
                <a:rPr lang="zh-CN" altLang="en-US" sz="1200" dirty="0">
                  <a:latin typeface="微软雅黑" pitchFamily="34" charset="-122"/>
                  <a:ea typeface="微软雅黑" pitchFamily="34" charset="-122"/>
                </a:rPr>
                <a:t>岁</a:t>
              </a:r>
            </a:p>
          </p:txBody>
        </p:sp>
        <p:sp>
          <p:nvSpPr>
            <p:cNvPr id="21" name="TextBox 20"/>
            <p:cNvSpPr txBox="1"/>
            <p:nvPr/>
          </p:nvSpPr>
          <p:spPr>
            <a:xfrm>
              <a:off x="7452243" y="2988224"/>
              <a:ext cx="1585395" cy="616036"/>
            </a:xfrm>
            <a:prstGeom prst="rect">
              <a:avLst/>
            </a:prstGeom>
            <a:solidFill>
              <a:schemeClr val="bg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a:spAutoFit/>
            </a:bodyPr>
            <a:lstStyle/>
            <a:p>
              <a:pPr algn="ctr" latinLnBrk="1">
                <a:defRPr/>
              </a:pPr>
              <a:r>
                <a:rPr lang="zh-CN" altLang="en-US" sz="1200" b="1" dirty="0">
                  <a:solidFill>
                    <a:srgbClr val="FF0000"/>
                  </a:solidFill>
                  <a:latin typeface="微软雅黑" pitchFamily="34" charset="-122"/>
                  <a:ea typeface="微软雅黑" pitchFamily="34" charset="-122"/>
                </a:rPr>
                <a:t>阶段</a:t>
              </a:r>
              <a:r>
                <a:rPr lang="en-US" altLang="zh-CN" sz="1200" b="1" dirty="0">
                  <a:solidFill>
                    <a:srgbClr val="FF0000"/>
                  </a:solidFill>
                  <a:latin typeface="微软雅黑" pitchFamily="34" charset="-122"/>
                  <a:ea typeface="微软雅黑" pitchFamily="34" charset="-122"/>
                </a:rPr>
                <a:t>IV</a:t>
              </a:r>
              <a:r>
                <a:rPr lang="zh-CN" altLang="en-US" sz="1200" dirty="0">
                  <a:latin typeface="微软雅黑" pitchFamily="34" charset="-122"/>
                  <a:ea typeface="微软雅黑" pitchFamily="34" charset="-122"/>
                </a:rPr>
                <a:t>：慢性期</a:t>
              </a:r>
              <a:r>
                <a:rPr lang="en-US" altLang="zh-CN" sz="1200" dirty="0">
                  <a:latin typeface="微软雅黑" pitchFamily="34" charset="-122"/>
                  <a:ea typeface="微软雅黑" pitchFamily="34" charset="-122"/>
                </a:rPr>
                <a:t>&gt;24</a:t>
              </a:r>
              <a:r>
                <a:rPr lang="zh-CN" altLang="en-US" sz="1200" dirty="0">
                  <a:latin typeface="微软雅黑" pitchFamily="34" charset="-122"/>
                  <a:ea typeface="微软雅黑" pitchFamily="34" charset="-122"/>
                </a:rPr>
                <a:t>岁</a:t>
              </a:r>
            </a:p>
          </p:txBody>
        </p:sp>
        <p:sp>
          <p:nvSpPr>
            <p:cNvPr id="22" name="TextBox 21"/>
            <p:cNvSpPr txBox="1"/>
            <p:nvPr/>
          </p:nvSpPr>
          <p:spPr>
            <a:xfrm>
              <a:off x="5136960" y="3737629"/>
              <a:ext cx="1511756" cy="368352"/>
            </a:xfrm>
            <a:prstGeom prst="rect">
              <a:avLst/>
            </a:prstGeom>
            <a:solidFill>
              <a:schemeClr val="bg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none">
              <a:spAutoFit/>
            </a:bodyPr>
            <a:lstStyle/>
            <a:p>
              <a:pPr latinLnBrk="1">
                <a:defRPr/>
              </a:pPr>
              <a:r>
                <a:rPr lang="zh-CN" altLang="en-US" sz="1200" dirty="0">
                  <a:latin typeface="微软雅黑" pitchFamily="34" charset="-122"/>
                  <a:ea typeface="微软雅黑" pitchFamily="34" charset="-122"/>
                </a:rPr>
                <a:t>髓鞘形成缺陷</a:t>
              </a:r>
            </a:p>
          </p:txBody>
        </p:sp>
        <p:sp>
          <p:nvSpPr>
            <p:cNvPr id="23" name="TextBox 22"/>
            <p:cNvSpPr txBox="1"/>
            <p:nvPr/>
          </p:nvSpPr>
          <p:spPr>
            <a:xfrm>
              <a:off x="7092714" y="4292273"/>
              <a:ext cx="1721842" cy="370468"/>
            </a:xfrm>
            <a:prstGeom prst="rect">
              <a:avLst/>
            </a:prstGeom>
            <a:solidFill>
              <a:schemeClr val="bg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none">
              <a:spAutoFit/>
            </a:bodyPr>
            <a:lstStyle/>
            <a:p>
              <a:pPr latinLnBrk="1">
                <a:defRPr/>
              </a:pPr>
              <a:r>
                <a:rPr lang="zh-CN" altLang="en-US" sz="1200" dirty="0">
                  <a:latin typeface="微软雅黑" pitchFamily="34" charset="-122"/>
                  <a:ea typeface="微软雅黑" pitchFamily="34" charset="-122"/>
                </a:rPr>
                <a:t>抑制性突触减少</a:t>
              </a:r>
            </a:p>
          </p:txBody>
        </p:sp>
        <p:sp>
          <p:nvSpPr>
            <p:cNvPr id="24" name="TextBox 23"/>
            <p:cNvSpPr txBox="1"/>
            <p:nvPr/>
          </p:nvSpPr>
          <p:spPr>
            <a:xfrm>
              <a:off x="6659546" y="4798226"/>
              <a:ext cx="2142015" cy="368352"/>
            </a:xfrm>
            <a:prstGeom prst="rect">
              <a:avLst/>
            </a:prstGeom>
            <a:solidFill>
              <a:schemeClr val="bg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wrap="none">
              <a:spAutoFit/>
            </a:bodyPr>
            <a:lstStyle/>
            <a:p>
              <a:pPr latinLnBrk="1">
                <a:defRPr/>
              </a:pPr>
              <a:r>
                <a:rPr lang="zh-CN" altLang="en-US" sz="1200" dirty="0">
                  <a:latin typeface="微软雅黑" pitchFamily="34" charset="-122"/>
                  <a:ea typeface="微软雅黑" pitchFamily="34" charset="-122"/>
                </a:rPr>
                <a:t>兴奋性突触过度修剪</a:t>
              </a:r>
            </a:p>
          </p:txBody>
        </p:sp>
      </p:grpSp>
      <p:sp>
        <p:nvSpPr>
          <p:cNvPr id="54275" name="标题 1"/>
          <p:cNvSpPr>
            <a:spLocks noGrp="1"/>
          </p:cNvSpPr>
          <p:nvPr>
            <p:ph type="title"/>
          </p:nvPr>
        </p:nvSpPr>
        <p:spPr>
          <a:xfrm>
            <a:off x="2583288" y="324315"/>
            <a:ext cx="6858000" cy="844550"/>
          </a:xfrm>
        </p:spPr>
        <p:txBody>
          <a:bodyPr>
            <a:noAutofit/>
          </a:bodyPr>
          <a:lstStyle/>
          <a:p>
            <a:pPr algn="ctr">
              <a:lnSpc>
                <a:spcPct val="150000"/>
              </a:lnSpc>
            </a:pPr>
            <a:r>
              <a:rPr lang="zh-CN" altLang="en-US" sz="3600" b="1" dirty="0"/>
              <a:t>精神分裂症是神经发育性疾病</a:t>
            </a:r>
          </a:p>
        </p:txBody>
      </p:sp>
      <p:sp>
        <p:nvSpPr>
          <p:cNvPr id="4" name="TextBox 3"/>
          <p:cNvSpPr txBox="1"/>
          <p:nvPr/>
        </p:nvSpPr>
        <p:spPr>
          <a:xfrm>
            <a:off x="1212111" y="1290364"/>
            <a:ext cx="10015870"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lvl1pPr eaLnBrk="0" latinLnBrk="1" hangingPunct="0">
              <a:defRPr kumimoji="1">
                <a:solidFill>
                  <a:schemeClr val="tx1"/>
                </a:solidFill>
                <a:latin typeface="Gulim" panose="020B0600000101010101" pitchFamily="34" charset="-127"/>
                <a:ea typeface="Malgun Gothic" panose="020B0503020000020004" pitchFamily="34" charset="-127"/>
              </a:defRPr>
            </a:lvl1pPr>
            <a:lvl2pPr marL="742950" indent="-285750" eaLnBrk="0" latinLnBrk="1" hangingPunct="0">
              <a:defRPr kumimoji="1">
                <a:solidFill>
                  <a:schemeClr val="tx1"/>
                </a:solidFill>
                <a:latin typeface="Gulim" panose="020B0600000101010101" pitchFamily="34" charset="-127"/>
                <a:ea typeface="Malgun Gothic" panose="020B0503020000020004" pitchFamily="34" charset="-127"/>
              </a:defRPr>
            </a:lvl2pPr>
            <a:lvl3pPr marL="1143000" indent="-228600" eaLnBrk="0" latinLnBrk="1" hangingPunct="0">
              <a:defRPr kumimoji="1">
                <a:solidFill>
                  <a:schemeClr val="tx1"/>
                </a:solidFill>
                <a:latin typeface="Gulim" panose="020B0600000101010101" pitchFamily="34" charset="-127"/>
                <a:ea typeface="Malgun Gothic" panose="020B0503020000020004" pitchFamily="34" charset="-127"/>
              </a:defRPr>
            </a:lvl3pPr>
            <a:lvl4pPr marL="1600200" indent="-228600" eaLnBrk="0" latinLnBrk="1" hangingPunct="0">
              <a:defRPr kumimoji="1">
                <a:solidFill>
                  <a:schemeClr val="tx1"/>
                </a:solidFill>
                <a:latin typeface="Gulim" panose="020B0600000101010101" pitchFamily="34" charset="-127"/>
                <a:ea typeface="Malgun Gothic" panose="020B0503020000020004" pitchFamily="34" charset="-127"/>
              </a:defRPr>
            </a:lvl4pPr>
            <a:lvl5pPr marL="2057400" indent="-228600" eaLnBrk="0" latinLnBrk="1" hangingPunct="0">
              <a:defRPr kumimoji="1">
                <a:solidFill>
                  <a:schemeClr val="tx1"/>
                </a:solidFill>
                <a:latin typeface="Gulim" panose="020B0600000101010101" pitchFamily="34" charset="-127"/>
                <a:ea typeface="Malgun Gothic" panose="020B0503020000020004"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Malgun Gothic" panose="020B0503020000020004"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Malgun Gothic" panose="020B0503020000020004"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Malgun Gothic" panose="020B0503020000020004"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Malgun Gothic" panose="020B0503020000020004" pitchFamily="34" charset="-127"/>
              </a:defRPr>
            </a:lvl9pPr>
          </a:lstStyle>
          <a:p>
            <a:pPr algn="ctr" eaLnBrk="1" hangingPunct="1">
              <a:defRPr/>
            </a:pPr>
            <a:r>
              <a:rPr lang="en-US" altLang="zh-CN" sz="2400" b="1" dirty="0">
                <a:solidFill>
                  <a:srgbClr val="7F7F7F"/>
                </a:solidFill>
                <a:latin typeface="Calibri" panose="020F0502020204030204" pitchFamily="34" charset="0"/>
                <a:ea typeface="MS PGothic" panose="020B0600070205080204" pitchFamily="34" charset="-128"/>
                <a:cs typeface="Calibri" panose="020F0502020204030204" pitchFamily="34" charset="0"/>
              </a:rPr>
              <a:t>“psychosis does not emerge from a completely healthy brain”</a:t>
            </a:r>
          </a:p>
          <a:p>
            <a:pPr algn="ctr" eaLnBrk="1" hangingPunct="1">
              <a:defRPr/>
            </a:pPr>
            <a:r>
              <a:rPr lang="en-US" altLang="zh-CN" sz="2400" b="1" dirty="0">
                <a:solidFill>
                  <a:srgbClr val="7F7F7F"/>
                </a:solidFill>
                <a:latin typeface="微软雅黑" panose="020B0503020204020204" pitchFamily="34" charset="-122"/>
                <a:ea typeface="微软雅黑" panose="020B0503020204020204" pitchFamily="34" charset="-122"/>
                <a:cs typeface="Calibri" panose="020F0502020204030204" pitchFamily="34" charset="0"/>
              </a:rPr>
              <a:t>-----</a:t>
            </a:r>
            <a:r>
              <a:rPr lang="zh-CN" altLang="en-US" sz="2400" b="1" dirty="0">
                <a:solidFill>
                  <a:srgbClr val="7F7F7F"/>
                </a:solidFill>
                <a:latin typeface="微软雅黑" panose="020B0503020204020204" pitchFamily="34" charset="-122"/>
                <a:ea typeface="微软雅黑" panose="020B0503020204020204" pitchFamily="34" charset="-122"/>
                <a:cs typeface="Calibri" panose="020F0502020204030204" pitchFamily="34" charset="0"/>
              </a:rPr>
              <a:t>精神分裂症状不会产生于一个完全健康的大脑</a:t>
            </a:r>
            <a:endParaRPr lang="en-US" altLang="zh-CN" sz="2400" b="1" dirty="0">
              <a:solidFill>
                <a:srgbClr val="7F7F7F"/>
              </a:solidFill>
              <a:latin typeface="微软雅黑" panose="020B0503020204020204" pitchFamily="34" charset="-122"/>
              <a:ea typeface="微软雅黑" panose="020B0503020204020204" pitchFamily="34" charset="-122"/>
              <a:cs typeface="Calibri" panose="020F0502020204030204" pitchFamily="34" charset="0"/>
            </a:endParaRPr>
          </a:p>
          <a:p>
            <a:pPr algn="ctr" eaLnBrk="1" hangingPunct="1">
              <a:defRPr/>
            </a:pPr>
            <a:r>
              <a:rPr lang="zh-CN" altLang="en-US" sz="2400" dirty="0" smtClean="0">
                <a:solidFill>
                  <a:srgbClr val="000000"/>
                </a:solidFill>
                <a:latin typeface="微软雅黑" panose="020B0503020204020204" pitchFamily="34" charset="-122"/>
                <a:ea typeface="微软雅黑" panose="020B0503020204020204" pitchFamily="34" charset="-122"/>
              </a:rPr>
              <a:t>      遗传</a:t>
            </a:r>
            <a:r>
              <a:rPr lang="zh-CN" altLang="en-US" sz="2400" dirty="0">
                <a:solidFill>
                  <a:srgbClr val="000000"/>
                </a:solidFill>
                <a:latin typeface="微软雅黑" panose="020B0503020204020204" pitchFamily="34" charset="-122"/>
                <a:ea typeface="微软雅黑" panose="020B0503020204020204" pitchFamily="34" charset="-122"/>
              </a:rPr>
              <a:t>及环境因素干扰神经系统发育，神经元增殖、分化异常，胞突过度修剪，突触异常联系。幼年仅表现为记忆力下降等认知症状；青春期后发育缺陷开始显现，表现为分裂样症状。</a:t>
            </a:r>
            <a:endParaRPr lang="en-US" altLang="zh-CN" sz="2400" b="1" dirty="0">
              <a:solidFill>
                <a:srgbClr val="7F7F7F"/>
              </a:solidFill>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1657388" y="6400678"/>
            <a:ext cx="6878637" cy="254000"/>
          </a:xfrm>
          <a:prstGeom prst="rect">
            <a:avLst/>
          </a:prstGeom>
          <a:noFill/>
          <a:ln w="9525">
            <a:noFill/>
            <a:miter lim="800000"/>
            <a:headEnd/>
            <a:tailEnd/>
          </a:ln>
        </p:spPr>
        <p:txBody>
          <a:bodyPr>
            <a:spAutoFit/>
          </a:bodyPr>
          <a:lstStyle/>
          <a:p>
            <a:pPr latinLnBrk="1">
              <a:defRPr/>
            </a:pPr>
            <a:r>
              <a:rPr lang="en-US" altLang="zh-CN" sz="1050" dirty="0">
                <a:latin typeface="+mj-lt"/>
                <a:ea typeface="微软雅黑" pitchFamily="34" charset="-122"/>
                <a:cs typeface="맑은 고딕"/>
              </a:rPr>
              <a:t>Thomas </a:t>
            </a:r>
            <a:r>
              <a:rPr lang="en-US" altLang="zh-CN" sz="1050" dirty="0" err="1">
                <a:latin typeface="+mj-lt"/>
                <a:ea typeface="微软雅黑" pitchFamily="34" charset="-122"/>
                <a:cs typeface="맑은 고딕"/>
              </a:rPr>
              <a:t>Insel</a:t>
            </a:r>
            <a:r>
              <a:rPr lang="en-US" altLang="zh-CN" sz="1050" dirty="0">
                <a:latin typeface="+mj-lt"/>
                <a:ea typeface="微软雅黑" pitchFamily="34" charset="-122"/>
                <a:cs typeface="맑은 고딕"/>
              </a:rPr>
              <a:t>, Rethinking schizophrenia. Nature(2010).</a:t>
            </a:r>
            <a:endParaRPr lang="zh-CN" altLang="en-US" sz="1050" dirty="0">
              <a:latin typeface="+mj-lt"/>
              <a:ea typeface="微软雅黑" pitchFamily="34" charset="-122"/>
              <a:cs typeface="맑은 고딕"/>
            </a:endParaRPr>
          </a:p>
        </p:txBody>
      </p:sp>
    </p:spTree>
    <p:extLst>
      <p:ext uri="{BB962C8B-B14F-4D97-AF65-F5344CB8AC3E}">
        <p14:creationId xmlns:p14="http://schemas.microsoft.com/office/powerpoint/2010/main" val="4123741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F38DF5C-BEB0-4060-8968-3260B3A64445}" type="slidenum">
              <a:rPr kumimoji="0" lang="en-US" altLang="zh-CN" sz="1400"/>
              <a:pPr>
                <a:spcBef>
                  <a:spcPct val="0"/>
                </a:spcBef>
                <a:buClrTx/>
                <a:buSzTx/>
                <a:buFontTx/>
                <a:buNone/>
              </a:pPr>
              <a:t>45</a:t>
            </a:fld>
            <a:endParaRPr kumimoji="0" lang="en-US" altLang="zh-CN" sz="1400"/>
          </a:p>
        </p:txBody>
      </p:sp>
      <p:grpSp>
        <p:nvGrpSpPr>
          <p:cNvPr id="55299" name="Group 4"/>
          <p:cNvGrpSpPr>
            <a:grpSpLocks/>
          </p:cNvGrpSpPr>
          <p:nvPr/>
        </p:nvGrpSpPr>
        <p:grpSpPr bwMode="auto">
          <a:xfrm>
            <a:off x="3810000" y="2713039"/>
            <a:ext cx="6324600" cy="3368675"/>
            <a:chOff x="1584" y="1776"/>
            <a:chExt cx="3888" cy="2122"/>
          </a:xfrm>
        </p:grpSpPr>
        <p:pic>
          <p:nvPicPr>
            <p:cNvPr id="553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 y="1776"/>
              <a:ext cx="2328" cy="7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5321" name="Text Box 6"/>
            <p:cNvSpPr txBox="1">
              <a:spLocks noChangeArrowheads="1"/>
            </p:cNvSpPr>
            <p:nvPr/>
          </p:nvSpPr>
          <p:spPr bwMode="auto">
            <a:xfrm>
              <a:off x="3744" y="2304"/>
              <a:ext cx="1728" cy="159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000" b="1">
                  <a:solidFill>
                    <a:srgbClr val="FFFFFF"/>
                  </a:solidFill>
                  <a:latin typeface="Helvetica" panose="020B0604020202020204" pitchFamily="34" charset="0"/>
                </a:rPr>
                <a:t>even if you inherit the gene for Schizophrenia, the chances of whether or not you develop the disease may be affected by outside factors</a:t>
              </a:r>
            </a:p>
          </p:txBody>
        </p:sp>
        <p:sp>
          <p:nvSpPr>
            <p:cNvPr id="55322" name="Rectangle 7"/>
            <p:cNvSpPr>
              <a:spLocks noChangeArrowheads="1"/>
            </p:cNvSpPr>
            <p:nvPr/>
          </p:nvSpPr>
          <p:spPr bwMode="auto">
            <a:xfrm>
              <a:off x="3744" y="2304"/>
              <a:ext cx="1584" cy="1584"/>
            </a:xfrm>
            <a:prstGeom prst="rect">
              <a:avLst/>
            </a:prstGeom>
            <a:solidFill>
              <a:schemeClr val="accent1"/>
            </a:solidFill>
            <a:ln w="1905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2200" b="1">
                <a:solidFill>
                  <a:srgbClr val="FFFFFF"/>
                </a:solidFill>
                <a:latin typeface="Helvetica" panose="020B0604020202020204" pitchFamily="34" charset="0"/>
              </a:endParaRPr>
            </a:p>
          </p:txBody>
        </p:sp>
      </p:grpSp>
      <p:grpSp>
        <p:nvGrpSpPr>
          <p:cNvPr id="55300" name="Group 8"/>
          <p:cNvGrpSpPr>
            <a:grpSpLocks/>
          </p:cNvGrpSpPr>
          <p:nvPr/>
        </p:nvGrpSpPr>
        <p:grpSpPr bwMode="auto">
          <a:xfrm>
            <a:off x="2209800" y="350838"/>
            <a:ext cx="2743200" cy="2819400"/>
            <a:chOff x="576" y="288"/>
            <a:chExt cx="1728" cy="1776"/>
          </a:xfrm>
        </p:grpSpPr>
        <p:sp>
          <p:nvSpPr>
            <p:cNvPr id="55317" name="Text Box 9"/>
            <p:cNvSpPr txBox="1">
              <a:spLocks noChangeArrowheads="1"/>
            </p:cNvSpPr>
            <p:nvPr/>
          </p:nvSpPr>
          <p:spPr bwMode="auto">
            <a:xfrm>
              <a:off x="576" y="1536"/>
              <a:ext cx="14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200" b="1">
                  <a:latin typeface="Helvetica" panose="020B0604020202020204" pitchFamily="34" charset="0"/>
                </a:rPr>
                <a:t>bad childhood</a:t>
              </a:r>
            </a:p>
          </p:txBody>
        </p:sp>
        <p:sp>
          <p:nvSpPr>
            <p:cNvPr id="55318" name="Line 10"/>
            <p:cNvSpPr>
              <a:spLocks noChangeShapeType="1"/>
            </p:cNvSpPr>
            <p:nvPr/>
          </p:nvSpPr>
          <p:spPr bwMode="auto">
            <a:xfrm>
              <a:off x="1872" y="1440"/>
              <a:ext cx="432" cy="624"/>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531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 y="288"/>
              <a:ext cx="736"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1" name="Group 12"/>
          <p:cNvGrpSpPr>
            <a:grpSpLocks/>
          </p:cNvGrpSpPr>
          <p:nvPr/>
        </p:nvGrpSpPr>
        <p:grpSpPr bwMode="auto">
          <a:xfrm>
            <a:off x="4953000" y="304800"/>
            <a:ext cx="2286000" cy="2713038"/>
            <a:chOff x="2304" y="259"/>
            <a:chExt cx="1440" cy="1709"/>
          </a:xfrm>
        </p:grpSpPr>
        <p:sp>
          <p:nvSpPr>
            <p:cNvPr id="55314" name="Text Box 13"/>
            <p:cNvSpPr txBox="1">
              <a:spLocks noChangeArrowheads="1"/>
            </p:cNvSpPr>
            <p:nvPr/>
          </p:nvSpPr>
          <p:spPr bwMode="auto">
            <a:xfrm>
              <a:off x="2304" y="259"/>
              <a:ext cx="14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200" b="1">
                  <a:latin typeface="Helvetica" panose="020B0604020202020204" pitchFamily="34" charset="0"/>
                </a:rPr>
                <a:t>divorce</a:t>
              </a:r>
            </a:p>
          </p:txBody>
        </p:sp>
        <p:sp>
          <p:nvSpPr>
            <p:cNvPr id="55315" name="Line 14"/>
            <p:cNvSpPr>
              <a:spLocks noChangeShapeType="1"/>
            </p:cNvSpPr>
            <p:nvPr/>
          </p:nvSpPr>
          <p:spPr bwMode="auto">
            <a:xfrm flipH="1">
              <a:off x="2880" y="1248"/>
              <a:ext cx="96" cy="72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5316"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 y="384"/>
              <a:ext cx="776"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2" name="Group 16"/>
          <p:cNvGrpSpPr>
            <a:grpSpLocks/>
          </p:cNvGrpSpPr>
          <p:nvPr/>
        </p:nvGrpSpPr>
        <p:grpSpPr bwMode="auto">
          <a:xfrm>
            <a:off x="6781800" y="1036638"/>
            <a:ext cx="3200400" cy="1968500"/>
            <a:chOff x="3456" y="720"/>
            <a:chExt cx="2016" cy="1240"/>
          </a:xfrm>
        </p:grpSpPr>
        <p:sp>
          <p:nvSpPr>
            <p:cNvPr id="55311" name="Text Box 17"/>
            <p:cNvSpPr txBox="1">
              <a:spLocks noChangeArrowheads="1"/>
            </p:cNvSpPr>
            <p:nvPr/>
          </p:nvSpPr>
          <p:spPr bwMode="auto">
            <a:xfrm>
              <a:off x="4032" y="720"/>
              <a:ext cx="14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200" b="1">
                  <a:latin typeface="Helvetica" panose="020B0604020202020204" pitchFamily="34" charset="0"/>
                </a:rPr>
                <a:t>virus or toxin</a:t>
              </a:r>
            </a:p>
          </p:txBody>
        </p:sp>
        <p:sp>
          <p:nvSpPr>
            <p:cNvPr id="55312" name="Line 18"/>
            <p:cNvSpPr>
              <a:spLocks noChangeShapeType="1"/>
            </p:cNvSpPr>
            <p:nvPr/>
          </p:nvSpPr>
          <p:spPr bwMode="auto">
            <a:xfrm flipH="1">
              <a:off x="3456" y="1584"/>
              <a:ext cx="288" cy="288"/>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5313"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 y="1008"/>
              <a:ext cx="800"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3" name="Group 20"/>
          <p:cNvGrpSpPr>
            <a:grpSpLocks/>
          </p:cNvGrpSpPr>
          <p:nvPr/>
        </p:nvGrpSpPr>
        <p:grpSpPr bwMode="auto">
          <a:xfrm>
            <a:off x="3124200" y="4084638"/>
            <a:ext cx="3225800" cy="2133600"/>
            <a:chOff x="1152" y="2640"/>
            <a:chExt cx="2032" cy="1344"/>
          </a:xfrm>
        </p:grpSpPr>
        <p:sp>
          <p:nvSpPr>
            <p:cNvPr id="55308" name="Line 21"/>
            <p:cNvSpPr>
              <a:spLocks noChangeShapeType="1"/>
            </p:cNvSpPr>
            <p:nvPr/>
          </p:nvSpPr>
          <p:spPr bwMode="auto">
            <a:xfrm>
              <a:off x="2784" y="2640"/>
              <a:ext cx="0" cy="384"/>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9" name="Text Box 22"/>
            <p:cNvSpPr txBox="1">
              <a:spLocks noChangeArrowheads="1"/>
            </p:cNvSpPr>
            <p:nvPr/>
          </p:nvSpPr>
          <p:spPr bwMode="auto">
            <a:xfrm>
              <a:off x="1152" y="3648"/>
              <a:ext cx="14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200" b="1">
                  <a:latin typeface="Helvetica" panose="020B0604020202020204" pitchFamily="34" charset="0"/>
                </a:rPr>
                <a:t>schizophrenia</a:t>
              </a:r>
            </a:p>
          </p:txBody>
        </p:sp>
        <p:pic>
          <p:nvPicPr>
            <p:cNvPr id="55310"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3136"/>
              <a:ext cx="688"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4" name="Group 24"/>
          <p:cNvGrpSpPr>
            <a:grpSpLocks/>
          </p:cNvGrpSpPr>
          <p:nvPr/>
        </p:nvGrpSpPr>
        <p:grpSpPr bwMode="auto">
          <a:xfrm>
            <a:off x="1524000" y="6188076"/>
            <a:ext cx="9906000" cy="523875"/>
            <a:chOff x="96" y="3898"/>
            <a:chExt cx="6240" cy="330"/>
          </a:xfrm>
        </p:grpSpPr>
        <p:sp>
          <p:nvSpPr>
            <p:cNvPr id="55306" name="Text Box 25"/>
            <p:cNvSpPr txBox="1">
              <a:spLocks noChangeArrowheads="1"/>
            </p:cNvSpPr>
            <p:nvPr/>
          </p:nvSpPr>
          <p:spPr bwMode="auto">
            <a:xfrm>
              <a:off x="96" y="3946"/>
              <a:ext cx="3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400" b="1" i="1">
                  <a:solidFill>
                    <a:schemeClr val="tx2"/>
                  </a:solidFill>
                  <a:latin typeface="Helvetica" panose="020B0604020202020204" pitchFamily="34" charset="0"/>
                </a:rPr>
                <a:t>4-4</a:t>
              </a:r>
              <a:endParaRPr lang="en-US" altLang="zh-CN" sz="1400" b="1">
                <a:solidFill>
                  <a:schemeClr val="tx2"/>
                </a:solidFill>
                <a:latin typeface="Helvetica" panose="020B0604020202020204" pitchFamily="34" charset="0"/>
              </a:endParaRPr>
            </a:p>
          </p:txBody>
        </p:sp>
        <p:sp>
          <p:nvSpPr>
            <p:cNvPr id="55307" name="Text Box 26"/>
            <p:cNvSpPr txBox="1">
              <a:spLocks noChangeArrowheads="1"/>
            </p:cNvSpPr>
            <p:nvPr/>
          </p:nvSpPr>
          <p:spPr bwMode="auto">
            <a:xfrm>
              <a:off x="4032" y="3898"/>
              <a:ext cx="230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400" b="1" i="1">
                  <a:solidFill>
                    <a:schemeClr val="tx2"/>
                  </a:solidFill>
                  <a:latin typeface="Helvetica" panose="020B0604020202020204" pitchFamily="34" charset="0"/>
                </a:rPr>
                <a:t>Stahl S M, </a:t>
              </a:r>
              <a:r>
                <a:rPr lang="en-US" altLang="zh-CN" sz="1400" b="1" i="1" u="sng">
                  <a:solidFill>
                    <a:schemeClr val="tx2"/>
                  </a:solidFill>
                  <a:latin typeface="Helvetica" panose="020B0604020202020204" pitchFamily="34" charset="0"/>
                </a:rPr>
                <a:t>Essential Psychopharmacology</a:t>
              </a:r>
              <a:r>
                <a:rPr lang="en-US" altLang="zh-CN" sz="1400" b="1" i="1">
                  <a:solidFill>
                    <a:schemeClr val="tx2"/>
                  </a:solidFill>
                  <a:latin typeface="Helvetica" panose="020B0604020202020204" pitchFamily="34" charset="0"/>
                </a:rPr>
                <a:t> (2000)</a:t>
              </a:r>
              <a:endParaRPr lang="en-US" altLang="zh-CN" sz="1400" b="1">
                <a:solidFill>
                  <a:schemeClr val="tx2"/>
                </a:solidFill>
                <a:latin typeface="Helvetica" panose="020B0604020202020204" pitchFamily="34" charset="0"/>
              </a:endParaRPr>
            </a:p>
          </p:txBody>
        </p:sp>
      </p:grpSp>
      <p:sp>
        <p:nvSpPr>
          <p:cNvPr id="55305" name="Text Box 29"/>
          <p:cNvSpPr txBox="1">
            <a:spLocks noChangeArrowheads="1"/>
          </p:cNvSpPr>
          <p:nvPr/>
        </p:nvSpPr>
        <p:spPr bwMode="auto">
          <a:xfrm>
            <a:off x="7467600" y="3581401"/>
            <a:ext cx="2590800" cy="253047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b="1">
                <a:solidFill>
                  <a:srgbClr val="FFFFFF"/>
                </a:solidFill>
                <a:latin typeface="Helvetica" panose="020B0604020202020204" pitchFamily="34" charset="0"/>
              </a:rPr>
              <a:t>even if you inherit the gene for Schizophrenia, the chances of whether or not you develop the disease may be affected by outside factors</a:t>
            </a:r>
          </a:p>
        </p:txBody>
      </p:sp>
    </p:spTree>
    <p:extLst>
      <p:ext uri="{BB962C8B-B14F-4D97-AF65-F5344CB8AC3E}">
        <p14:creationId xmlns:p14="http://schemas.microsoft.com/office/powerpoint/2010/main" val="24798968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D402B39-6957-4C35-935B-BCEAF7E72443}" type="slidenum">
              <a:rPr kumimoji="0" lang="en-US" altLang="zh-CN" sz="1400"/>
              <a:pPr>
                <a:spcBef>
                  <a:spcPct val="0"/>
                </a:spcBef>
                <a:buClrTx/>
                <a:buSzTx/>
                <a:buFontTx/>
                <a:buNone/>
              </a:pPr>
              <a:t>46</a:t>
            </a:fld>
            <a:endParaRPr kumimoji="0" lang="en-US" altLang="zh-CN" sz="1400"/>
          </a:p>
        </p:txBody>
      </p:sp>
      <p:grpSp>
        <p:nvGrpSpPr>
          <p:cNvPr id="56323" name="Group 4"/>
          <p:cNvGrpSpPr>
            <a:grpSpLocks/>
          </p:cNvGrpSpPr>
          <p:nvPr/>
        </p:nvGrpSpPr>
        <p:grpSpPr bwMode="auto">
          <a:xfrm>
            <a:off x="1714500" y="457201"/>
            <a:ext cx="3162300" cy="5548313"/>
            <a:chOff x="264" y="480"/>
            <a:chExt cx="1992" cy="3495"/>
          </a:xfrm>
        </p:grpSpPr>
        <p:pic>
          <p:nvPicPr>
            <p:cNvPr id="5633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 y="1200"/>
              <a:ext cx="1656" cy="95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6340" name="Text Box 6"/>
            <p:cNvSpPr txBox="1">
              <a:spLocks noChangeArrowheads="1"/>
            </p:cNvSpPr>
            <p:nvPr/>
          </p:nvSpPr>
          <p:spPr bwMode="auto">
            <a:xfrm>
              <a:off x="384" y="480"/>
              <a:ext cx="1488" cy="48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2200" b="1">
                  <a:latin typeface="Helvetica" panose="020B0604020202020204" pitchFamily="34" charset="0"/>
                </a:rPr>
                <a:t>MINOR STRESSORS</a:t>
              </a:r>
            </a:p>
          </p:txBody>
        </p:sp>
        <p:sp>
          <p:nvSpPr>
            <p:cNvPr id="56341" name="Text Box 7"/>
            <p:cNvSpPr txBox="1">
              <a:spLocks noChangeArrowheads="1"/>
            </p:cNvSpPr>
            <p:nvPr/>
          </p:nvSpPr>
          <p:spPr bwMode="auto">
            <a:xfrm>
              <a:off x="432" y="2256"/>
              <a:ext cx="1536" cy="10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000" b="1">
                  <a:solidFill>
                    <a:srgbClr val="FFFFFF"/>
                  </a:solidFill>
                  <a:latin typeface="Helvetica" panose="020B0604020202020204" pitchFamily="34" charset="0"/>
                </a:rPr>
                <a:t>(DNA with predisposition for schizophrenia -- highly biologically determined)</a:t>
              </a:r>
            </a:p>
          </p:txBody>
        </p:sp>
        <p:sp>
          <p:nvSpPr>
            <p:cNvPr id="56342" name="Line 8"/>
            <p:cNvSpPr>
              <a:spLocks noChangeShapeType="1"/>
            </p:cNvSpPr>
            <p:nvPr/>
          </p:nvSpPr>
          <p:spPr bwMode="auto">
            <a:xfrm>
              <a:off x="1056" y="3360"/>
              <a:ext cx="0" cy="288"/>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3" name="Text Box 9"/>
            <p:cNvSpPr txBox="1">
              <a:spLocks noChangeArrowheads="1"/>
            </p:cNvSpPr>
            <p:nvPr/>
          </p:nvSpPr>
          <p:spPr bwMode="auto">
            <a:xfrm>
              <a:off x="384" y="3706"/>
              <a:ext cx="1872" cy="269"/>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200" b="1">
                  <a:latin typeface="Helvetica" panose="020B0604020202020204" pitchFamily="34" charset="0"/>
                </a:rPr>
                <a:t>SCHIZOPHRENIA</a:t>
              </a:r>
            </a:p>
          </p:txBody>
        </p:sp>
      </p:grpSp>
      <p:grpSp>
        <p:nvGrpSpPr>
          <p:cNvPr id="56324" name="Group 10"/>
          <p:cNvGrpSpPr>
            <a:grpSpLocks/>
          </p:cNvGrpSpPr>
          <p:nvPr/>
        </p:nvGrpSpPr>
        <p:grpSpPr bwMode="auto">
          <a:xfrm>
            <a:off x="4419600" y="457201"/>
            <a:ext cx="3429000" cy="5546725"/>
            <a:chOff x="1968" y="480"/>
            <a:chExt cx="2160" cy="3494"/>
          </a:xfrm>
        </p:grpSpPr>
        <p:sp>
          <p:nvSpPr>
            <p:cNvPr id="56334" name="Text Box 11"/>
            <p:cNvSpPr txBox="1">
              <a:spLocks noChangeArrowheads="1"/>
            </p:cNvSpPr>
            <p:nvPr/>
          </p:nvSpPr>
          <p:spPr bwMode="auto">
            <a:xfrm>
              <a:off x="1968" y="480"/>
              <a:ext cx="1488" cy="48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2200" b="1">
                  <a:latin typeface="Helvetica" panose="020B0604020202020204" pitchFamily="34" charset="0"/>
                </a:rPr>
                <a:t>MODERATE STRESSORS</a:t>
              </a:r>
            </a:p>
          </p:txBody>
        </p:sp>
        <p:sp>
          <p:nvSpPr>
            <p:cNvPr id="56335" name="Text Box 12"/>
            <p:cNvSpPr txBox="1">
              <a:spLocks noChangeArrowheads="1"/>
            </p:cNvSpPr>
            <p:nvPr/>
          </p:nvSpPr>
          <p:spPr bwMode="auto">
            <a:xfrm>
              <a:off x="2256" y="2160"/>
              <a:ext cx="1872" cy="12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000" b="1">
                  <a:solidFill>
                    <a:srgbClr val="FFFFFF"/>
                  </a:solidFill>
                  <a:latin typeface="Helvetica" panose="020B0604020202020204" pitchFamily="34" charset="0"/>
                </a:rPr>
                <a:t>(DNA with predisposition for depression -- moderately biologically determined)</a:t>
              </a:r>
            </a:p>
          </p:txBody>
        </p:sp>
        <p:sp>
          <p:nvSpPr>
            <p:cNvPr id="56336" name="Line 13"/>
            <p:cNvSpPr>
              <a:spLocks noChangeShapeType="1"/>
            </p:cNvSpPr>
            <p:nvPr/>
          </p:nvSpPr>
          <p:spPr bwMode="auto">
            <a:xfrm>
              <a:off x="2976" y="3360"/>
              <a:ext cx="0" cy="288"/>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7" name="Text Box 14"/>
            <p:cNvSpPr txBox="1">
              <a:spLocks noChangeArrowheads="1"/>
            </p:cNvSpPr>
            <p:nvPr/>
          </p:nvSpPr>
          <p:spPr bwMode="auto">
            <a:xfrm>
              <a:off x="2400" y="3705"/>
              <a:ext cx="1488" cy="269"/>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200" b="1">
                  <a:latin typeface="Helvetica" panose="020B0604020202020204" pitchFamily="34" charset="0"/>
                </a:rPr>
                <a:t>DEPRESSION</a:t>
              </a:r>
            </a:p>
          </p:txBody>
        </p:sp>
        <p:pic>
          <p:nvPicPr>
            <p:cNvPr id="5633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 y="1152"/>
              <a:ext cx="1720" cy="100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325" name="Group 16"/>
          <p:cNvGrpSpPr>
            <a:grpSpLocks/>
          </p:cNvGrpSpPr>
          <p:nvPr/>
        </p:nvGrpSpPr>
        <p:grpSpPr bwMode="auto">
          <a:xfrm>
            <a:off x="6858000" y="457201"/>
            <a:ext cx="3352800" cy="5546725"/>
            <a:chOff x="3504" y="480"/>
            <a:chExt cx="2112" cy="3494"/>
          </a:xfrm>
        </p:grpSpPr>
        <p:sp>
          <p:nvSpPr>
            <p:cNvPr id="56329" name="Text Box 17"/>
            <p:cNvSpPr txBox="1">
              <a:spLocks noChangeArrowheads="1"/>
            </p:cNvSpPr>
            <p:nvPr/>
          </p:nvSpPr>
          <p:spPr bwMode="auto">
            <a:xfrm>
              <a:off x="3504" y="480"/>
              <a:ext cx="1488" cy="48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2200" b="1">
                  <a:latin typeface="Helvetica" panose="020B0604020202020204" pitchFamily="34" charset="0"/>
                </a:rPr>
                <a:t>MAJOR STRESSORS</a:t>
              </a:r>
            </a:p>
          </p:txBody>
        </p:sp>
        <p:sp>
          <p:nvSpPr>
            <p:cNvPr id="56330" name="Text Box 18"/>
            <p:cNvSpPr txBox="1">
              <a:spLocks noChangeArrowheads="1"/>
            </p:cNvSpPr>
            <p:nvPr/>
          </p:nvSpPr>
          <p:spPr bwMode="auto">
            <a:xfrm>
              <a:off x="3936" y="2304"/>
              <a:ext cx="1680" cy="2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000" b="1">
                  <a:solidFill>
                    <a:srgbClr val="FFFFFF"/>
                  </a:solidFill>
                  <a:latin typeface="Helvetica" panose="020B0604020202020204" pitchFamily="34" charset="0"/>
                </a:rPr>
                <a:t>(“normal” DNA)</a:t>
              </a:r>
            </a:p>
          </p:txBody>
        </p:sp>
        <p:sp>
          <p:nvSpPr>
            <p:cNvPr id="56331" name="Line 19"/>
            <p:cNvSpPr>
              <a:spLocks noChangeShapeType="1"/>
            </p:cNvSpPr>
            <p:nvPr/>
          </p:nvSpPr>
          <p:spPr bwMode="auto">
            <a:xfrm>
              <a:off x="4512" y="3360"/>
              <a:ext cx="0" cy="288"/>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32" name="Text Box 20"/>
            <p:cNvSpPr txBox="1">
              <a:spLocks noChangeArrowheads="1"/>
            </p:cNvSpPr>
            <p:nvPr/>
          </p:nvSpPr>
          <p:spPr bwMode="auto">
            <a:xfrm>
              <a:off x="4224" y="3705"/>
              <a:ext cx="864" cy="269"/>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200" b="1">
                  <a:latin typeface="Helvetica" panose="020B0604020202020204" pitchFamily="34" charset="0"/>
                </a:rPr>
                <a:t>PTSD</a:t>
              </a:r>
            </a:p>
          </p:txBody>
        </p:sp>
        <p:pic>
          <p:nvPicPr>
            <p:cNvPr id="56333"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 y="992"/>
              <a:ext cx="1688" cy="121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326" name="Group 22"/>
          <p:cNvGrpSpPr>
            <a:grpSpLocks/>
          </p:cNvGrpSpPr>
          <p:nvPr/>
        </p:nvGrpSpPr>
        <p:grpSpPr bwMode="auto">
          <a:xfrm>
            <a:off x="1524000" y="6188076"/>
            <a:ext cx="9906000" cy="523875"/>
            <a:chOff x="96" y="3898"/>
            <a:chExt cx="6240" cy="330"/>
          </a:xfrm>
        </p:grpSpPr>
        <p:sp>
          <p:nvSpPr>
            <p:cNvPr id="56327" name="Text Box 23"/>
            <p:cNvSpPr txBox="1">
              <a:spLocks noChangeArrowheads="1"/>
            </p:cNvSpPr>
            <p:nvPr/>
          </p:nvSpPr>
          <p:spPr bwMode="auto">
            <a:xfrm>
              <a:off x="96" y="3946"/>
              <a:ext cx="3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400" b="1" i="1">
                  <a:solidFill>
                    <a:schemeClr val="tx2"/>
                  </a:solidFill>
                  <a:latin typeface="Helvetica" panose="020B0604020202020204" pitchFamily="34" charset="0"/>
                </a:rPr>
                <a:t>4-5</a:t>
              </a:r>
              <a:endParaRPr lang="en-US" altLang="zh-CN" sz="1400" b="1">
                <a:solidFill>
                  <a:schemeClr val="tx2"/>
                </a:solidFill>
                <a:latin typeface="Helvetica" panose="020B0604020202020204" pitchFamily="34" charset="0"/>
              </a:endParaRPr>
            </a:p>
          </p:txBody>
        </p:sp>
        <p:sp>
          <p:nvSpPr>
            <p:cNvPr id="56328" name="Text Box 24"/>
            <p:cNvSpPr txBox="1">
              <a:spLocks noChangeArrowheads="1"/>
            </p:cNvSpPr>
            <p:nvPr/>
          </p:nvSpPr>
          <p:spPr bwMode="auto">
            <a:xfrm>
              <a:off x="4032" y="3898"/>
              <a:ext cx="230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400" b="1" i="1">
                  <a:solidFill>
                    <a:schemeClr val="tx2"/>
                  </a:solidFill>
                  <a:latin typeface="Helvetica" panose="020B0604020202020204" pitchFamily="34" charset="0"/>
                </a:rPr>
                <a:t>Stahl S M, </a:t>
              </a:r>
              <a:r>
                <a:rPr lang="en-US" altLang="zh-CN" sz="1400" b="1" i="1" u="sng">
                  <a:solidFill>
                    <a:schemeClr val="tx2"/>
                  </a:solidFill>
                  <a:latin typeface="Helvetica" panose="020B0604020202020204" pitchFamily="34" charset="0"/>
                </a:rPr>
                <a:t>Essential Psychopharmacology</a:t>
              </a:r>
              <a:r>
                <a:rPr lang="en-US" altLang="zh-CN" sz="1400" b="1" i="1">
                  <a:solidFill>
                    <a:schemeClr val="tx2"/>
                  </a:solidFill>
                  <a:latin typeface="Helvetica" panose="020B0604020202020204" pitchFamily="34" charset="0"/>
                </a:rPr>
                <a:t> (2000)</a:t>
              </a:r>
              <a:endParaRPr lang="en-US" altLang="zh-CN" sz="1400" b="1">
                <a:solidFill>
                  <a:schemeClr val="tx2"/>
                </a:solidFill>
                <a:latin typeface="Helvetica" panose="020B0604020202020204" pitchFamily="34" charset="0"/>
              </a:endParaRPr>
            </a:p>
          </p:txBody>
        </p:sp>
      </p:grpSp>
    </p:spTree>
    <p:extLst>
      <p:ext uri="{BB962C8B-B14F-4D97-AF65-F5344CB8AC3E}">
        <p14:creationId xmlns:p14="http://schemas.microsoft.com/office/powerpoint/2010/main" val="19686996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A6C615C-3C85-43E4-AF60-23714FD5D535}" type="slidenum">
              <a:rPr kumimoji="0" lang="en-US" altLang="zh-CN" sz="1400"/>
              <a:pPr>
                <a:spcBef>
                  <a:spcPct val="0"/>
                </a:spcBef>
                <a:buClrTx/>
                <a:buSzTx/>
                <a:buFontTx/>
                <a:buNone/>
              </a:pPr>
              <a:t>47</a:t>
            </a:fld>
            <a:endParaRPr kumimoji="0" lang="en-US" altLang="zh-CN" sz="1400"/>
          </a:p>
        </p:txBody>
      </p:sp>
      <p:sp>
        <p:nvSpPr>
          <p:cNvPr id="59396" name="Rectangle 4"/>
          <p:cNvSpPr>
            <a:spLocks noChangeArrowheads="1"/>
          </p:cNvSpPr>
          <p:nvPr/>
        </p:nvSpPr>
        <p:spPr bwMode="auto">
          <a:xfrm>
            <a:off x="2127250" y="381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sz="2800" b="1">
                <a:effectLst>
                  <a:outerShdw blurRad="38100" dist="38100" dir="2700000" algn="tl">
                    <a:srgbClr val="C0C0C0"/>
                  </a:outerShdw>
                </a:effectLst>
              </a:rPr>
              <a:t>神经递质受体亚型</a:t>
            </a:r>
            <a:br>
              <a:rPr lang="zh-CN" altLang="en-US" sz="2800" b="1">
                <a:effectLst>
                  <a:outerShdw blurRad="38100" dist="38100" dir="2700000" algn="tl">
                    <a:srgbClr val="C0C0C0"/>
                  </a:outerShdw>
                </a:effectLst>
              </a:rPr>
            </a:br>
            <a:r>
              <a:rPr lang="en-US" altLang="zh-CN" sz="2800" b="1">
                <a:effectLst>
                  <a:outerShdw blurRad="38100" dist="38100" dir="2700000" algn="tl">
                    <a:srgbClr val="C0C0C0"/>
                  </a:outerShdw>
                </a:effectLst>
              </a:rPr>
              <a:t>Receptor subtypes for amine neurotransmitters</a:t>
            </a:r>
            <a:endParaRPr lang="en-US" altLang="zh-CN" sz="4400">
              <a:solidFill>
                <a:schemeClr val="tx2"/>
              </a:solidFill>
            </a:endParaRPr>
          </a:p>
        </p:txBody>
      </p:sp>
      <p:sp>
        <p:nvSpPr>
          <p:cNvPr id="60420" name="Rectangle 5"/>
          <p:cNvSpPr>
            <a:spLocks noChangeArrowheads="1"/>
          </p:cNvSpPr>
          <p:nvPr/>
        </p:nvSpPr>
        <p:spPr bwMode="auto">
          <a:xfrm>
            <a:off x="999459" y="1752599"/>
            <a:ext cx="10122197" cy="4603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Tx/>
              <a:buSzTx/>
              <a:buFontTx/>
              <a:buChar char="•"/>
            </a:pPr>
            <a:r>
              <a:rPr lang="zh-CN" altLang="en-US" sz="2800" b="1" dirty="0" smtClean="0">
                <a:latin typeface="Times New Roman" panose="02020603050405020304" pitchFamily="18" charset="0"/>
              </a:rPr>
              <a:t>乙酰胆碱（</a:t>
            </a:r>
            <a:r>
              <a:rPr lang="en-US" altLang="zh-CN" sz="2800" b="1" dirty="0" smtClean="0">
                <a:latin typeface="Times New Roman" panose="02020603050405020304" pitchFamily="18" charset="0"/>
              </a:rPr>
              <a:t>Acetylcholine</a:t>
            </a:r>
            <a:r>
              <a:rPr lang="zh-CN" altLang="en-US" sz="2800" b="1" dirty="0" smtClean="0">
                <a:latin typeface="Times New Roman" panose="02020603050405020304" pitchFamily="18" charset="0"/>
              </a:rPr>
              <a:t>）    </a:t>
            </a:r>
            <a:r>
              <a:rPr lang="en-US" altLang="zh-CN" sz="2800" b="1" dirty="0" smtClean="0">
                <a:latin typeface="Times New Roman" panose="02020603050405020304" pitchFamily="18" charset="0"/>
              </a:rPr>
              <a:t>M</a:t>
            </a:r>
            <a:r>
              <a:rPr lang="en-US" altLang="zh-CN" sz="1800" b="1" dirty="0" smtClean="0">
                <a:latin typeface="Times New Roman" panose="02020603050405020304" pitchFamily="18" charset="0"/>
              </a:rPr>
              <a:t>1</a:t>
            </a:r>
            <a:r>
              <a:rPr lang="en-US" altLang="zh-CN" sz="2800" b="1" dirty="0" smtClean="0">
                <a:latin typeface="Times New Roman" panose="02020603050405020304" pitchFamily="18" charset="0"/>
              </a:rPr>
              <a:t>~M</a:t>
            </a:r>
            <a:r>
              <a:rPr lang="en-US" altLang="zh-CN" sz="1800" b="1" dirty="0" smtClean="0">
                <a:latin typeface="Times New Roman" panose="02020603050405020304" pitchFamily="18" charset="0"/>
              </a:rPr>
              <a:t>5</a:t>
            </a:r>
            <a:r>
              <a:rPr lang="en-US" altLang="zh-CN" sz="2800" b="1" dirty="0" smtClean="0">
                <a:latin typeface="Times New Roman" panose="02020603050405020304" pitchFamily="18" charset="0"/>
              </a:rPr>
              <a:t>, Nicotinic</a:t>
            </a:r>
          </a:p>
          <a:p>
            <a:pPr eaLnBrk="1" hangingPunct="1">
              <a:lnSpc>
                <a:spcPct val="90000"/>
              </a:lnSpc>
              <a:buClrTx/>
              <a:buSzTx/>
              <a:buFontTx/>
              <a:buChar char="•"/>
            </a:pPr>
            <a:r>
              <a:rPr lang="zh-CN" altLang="en-US" sz="2800" b="1" dirty="0" smtClean="0">
                <a:latin typeface="Times New Roman" panose="02020603050405020304" pitchFamily="18" charset="0"/>
              </a:rPr>
              <a:t>多巴胺（</a:t>
            </a:r>
            <a:r>
              <a:rPr lang="en-US" altLang="zh-CN" sz="2800" b="1" dirty="0" smtClean="0">
                <a:latin typeface="Times New Roman" panose="02020603050405020304" pitchFamily="18" charset="0"/>
              </a:rPr>
              <a:t>Dopamine</a:t>
            </a:r>
            <a:r>
              <a:rPr lang="zh-CN" altLang="en-US" sz="2800" b="1" dirty="0" smtClean="0">
                <a:latin typeface="Times New Roman" panose="02020603050405020304" pitchFamily="18" charset="0"/>
              </a:rPr>
              <a:t>）              </a:t>
            </a:r>
            <a:r>
              <a:rPr lang="en-US" altLang="zh-CN" sz="2800" b="1" dirty="0" smtClean="0">
                <a:latin typeface="Times New Roman" panose="02020603050405020304" pitchFamily="18" charset="0"/>
              </a:rPr>
              <a:t>D</a:t>
            </a:r>
            <a:r>
              <a:rPr lang="en-US" altLang="zh-CN" sz="1800" b="1" dirty="0" smtClean="0">
                <a:latin typeface="Times New Roman" panose="02020603050405020304" pitchFamily="18" charset="0"/>
              </a:rPr>
              <a:t>1</a:t>
            </a:r>
            <a:r>
              <a:rPr lang="en-US" altLang="zh-CN" sz="2800" b="1" dirty="0" smtClean="0">
                <a:latin typeface="Times New Roman" panose="02020603050405020304" pitchFamily="18" charset="0"/>
              </a:rPr>
              <a:t>~D</a:t>
            </a:r>
            <a:r>
              <a:rPr lang="en-US" altLang="zh-CN" sz="1800" b="1" dirty="0" smtClean="0">
                <a:latin typeface="Times New Roman" panose="02020603050405020304" pitchFamily="18" charset="0"/>
              </a:rPr>
              <a:t>5</a:t>
            </a:r>
            <a:endParaRPr lang="en-US" altLang="zh-CN" sz="2800" b="1" dirty="0" smtClean="0">
              <a:latin typeface="Times New Roman" panose="02020603050405020304" pitchFamily="18" charset="0"/>
            </a:endParaRPr>
          </a:p>
          <a:p>
            <a:pPr eaLnBrk="1" hangingPunct="1">
              <a:lnSpc>
                <a:spcPct val="90000"/>
              </a:lnSpc>
              <a:buClrTx/>
              <a:buSzTx/>
              <a:buFontTx/>
              <a:buChar char="•"/>
            </a:pPr>
            <a:r>
              <a:rPr lang="zh-CN" altLang="en-US" sz="2800" b="1" dirty="0" smtClean="0">
                <a:latin typeface="Times New Roman" panose="02020603050405020304" pitchFamily="18" charset="0"/>
              </a:rPr>
              <a:t>肾上腺素和去甲肾上腺素       </a:t>
            </a:r>
            <a:r>
              <a:rPr lang="en-US" altLang="zh-CN" sz="2800" b="1" dirty="0" smtClean="0">
                <a:latin typeface="Arial Black" panose="020B0A04020102020204" pitchFamily="34" charset="0"/>
              </a:rPr>
              <a:t>a </a:t>
            </a:r>
            <a:r>
              <a:rPr lang="en-US" altLang="zh-CN" sz="2000" b="1" dirty="0" smtClean="0">
                <a:latin typeface="Times New Roman" panose="02020603050405020304" pitchFamily="18" charset="0"/>
              </a:rPr>
              <a:t>1a,b,c,d</a:t>
            </a:r>
            <a:r>
              <a:rPr lang="en-US" altLang="zh-CN" sz="2800" b="1" dirty="0" smtClean="0">
                <a:latin typeface="Times New Roman" panose="02020603050405020304" pitchFamily="18" charset="0"/>
              </a:rPr>
              <a:t>     </a:t>
            </a:r>
            <a:r>
              <a:rPr lang="en-US" altLang="zh-CN" sz="2800" b="1" dirty="0" smtClean="0">
                <a:latin typeface="Arial Black" panose="020B0A04020102020204" pitchFamily="34" charset="0"/>
              </a:rPr>
              <a:t>a </a:t>
            </a:r>
            <a:r>
              <a:rPr lang="en-US" altLang="zh-CN" sz="2000" b="1" dirty="0" smtClean="0">
                <a:latin typeface="Times New Roman" panose="02020603050405020304" pitchFamily="18" charset="0"/>
              </a:rPr>
              <a:t>2a,b,c</a:t>
            </a:r>
            <a:endParaRPr lang="en-US" altLang="zh-CN" sz="2800" b="1" dirty="0" smtClean="0">
              <a:latin typeface="Times New Roman" panose="02020603050405020304" pitchFamily="18" charset="0"/>
            </a:endParaRPr>
          </a:p>
          <a:p>
            <a:pPr eaLnBrk="1" hangingPunct="1">
              <a:lnSpc>
                <a:spcPct val="90000"/>
              </a:lnSpc>
              <a:buClrTx/>
              <a:buSzTx/>
              <a:buFontTx/>
              <a:buNone/>
            </a:pPr>
            <a:r>
              <a:rPr lang="en-US" altLang="zh-CN" sz="2800" b="1" dirty="0" smtClean="0">
                <a:latin typeface="Times New Roman" panose="02020603050405020304" pitchFamily="18" charset="0"/>
              </a:rPr>
              <a:t>    </a:t>
            </a:r>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Epinephrine and NE</a:t>
            </a:r>
            <a:r>
              <a:rPr lang="zh-CN" altLang="en-US" sz="2800" b="1" dirty="0" smtClean="0">
                <a:latin typeface="Times New Roman" panose="02020603050405020304" pitchFamily="18" charset="0"/>
              </a:rPr>
              <a:t>）        </a:t>
            </a:r>
            <a:r>
              <a:rPr lang="en-US" altLang="zh-CN" sz="2800" b="1" dirty="0" smtClean="0">
                <a:latin typeface="Times New Roman" panose="02020603050405020304" pitchFamily="18" charset="0"/>
              </a:rPr>
              <a:t>B </a:t>
            </a:r>
            <a:r>
              <a:rPr lang="en-US" altLang="zh-CN" sz="2000" b="1" dirty="0" smtClean="0">
                <a:latin typeface="Times New Roman" panose="02020603050405020304" pitchFamily="18" charset="0"/>
              </a:rPr>
              <a:t>1,2,3</a:t>
            </a:r>
          </a:p>
          <a:p>
            <a:pPr eaLnBrk="1" hangingPunct="1">
              <a:lnSpc>
                <a:spcPct val="90000"/>
              </a:lnSpc>
              <a:buClrTx/>
              <a:buSzTx/>
              <a:buFontTx/>
              <a:buChar char="•"/>
            </a:pPr>
            <a:r>
              <a:rPr lang="zh-CN" altLang="en-US" sz="2800" b="1" dirty="0" smtClean="0">
                <a:latin typeface="Times New Roman" panose="02020603050405020304" pitchFamily="18" charset="0"/>
              </a:rPr>
              <a:t>组织胺（</a:t>
            </a:r>
            <a:r>
              <a:rPr lang="en-US" altLang="zh-CN" sz="2800" b="1" dirty="0" smtClean="0">
                <a:latin typeface="Times New Roman" panose="02020603050405020304" pitchFamily="18" charset="0"/>
              </a:rPr>
              <a:t>Histamine</a:t>
            </a:r>
            <a:r>
              <a:rPr lang="zh-CN" altLang="en-US" sz="2800" b="1" dirty="0" smtClean="0">
                <a:latin typeface="Times New Roman" panose="02020603050405020304" pitchFamily="18" charset="0"/>
              </a:rPr>
              <a:t>）              </a:t>
            </a:r>
            <a:r>
              <a:rPr lang="en-US" altLang="zh-CN" sz="2800" b="1" dirty="0" smtClean="0">
                <a:latin typeface="Times New Roman" panose="02020603050405020304" pitchFamily="18" charset="0"/>
              </a:rPr>
              <a:t>H </a:t>
            </a:r>
            <a:r>
              <a:rPr lang="en-US" altLang="zh-CN" sz="2000" b="1" dirty="0" smtClean="0">
                <a:latin typeface="Times New Roman" panose="02020603050405020304" pitchFamily="18" charset="0"/>
              </a:rPr>
              <a:t>1,2,3</a:t>
            </a:r>
            <a:endParaRPr lang="en-US" altLang="zh-CN" sz="2800" b="1" dirty="0" smtClean="0">
              <a:latin typeface="Times New Roman" panose="02020603050405020304" pitchFamily="18" charset="0"/>
            </a:endParaRPr>
          </a:p>
          <a:p>
            <a:pPr eaLnBrk="1" hangingPunct="1">
              <a:lnSpc>
                <a:spcPct val="90000"/>
              </a:lnSpc>
              <a:buClrTx/>
              <a:buSzTx/>
              <a:buFontTx/>
              <a:buChar char="•"/>
            </a:pPr>
            <a:r>
              <a:rPr lang="zh-CN" altLang="en-US" sz="2800" b="1" dirty="0" smtClean="0">
                <a:latin typeface="Times New Roman" panose="02020603050405020304" pitchFamily="18" charset="0"/>
              </a:rPr>
              <a:t>五羟色胺（</a:t>
            </a:r>
            <a:r>
              <a:rPr lang="en-US" altLang="zh-CN" sz="2800" b="1" dirty="0" smtClean="0">
                <a:latin typeface="Times New Roman" panose="02020603050405020304" pitchFamily="18" charset="0"/>
              </a:rPr>
              <a:t>Serotonin</a:t>
            </a:r>
            <a:r>
              <a:rPr lang="zh-CN" altLang="en-US" sz="2800" b="1" dirty="0" smtClean="0">
                <a:latin typeface="Times New Roman" panose="02020603050405020304" pitchFamily="18" charset="0"/>
              </a:rPr>
              <a:t>）</a:t>
            </a:r>
            <a:r>
              <a:rPr lang="zh-CN" altLang="en-US" sz="2800" dirty="0" smtClean="0">
                <a:latin typeface="Times New Roman" panose="02020603050405020304" pitchFamily="18" charset="0"/>
              </a:rPr>
              <a:t>           </a:t>
            </a:r>
            <a:r>
              <a:rPr lang="en-US" altLang="zh-CN" sz="2800" b="1" dirty="0" smtClean="0">
                <a:latin typeface="Times New Roman" panose="02020603050405020304" pitchFamily="18" charset="0"/>
              </a:rPr>
              <a:t>5-HT </a:t>
            </a:r>
            <a:r>
              <a:rPr lang="en-US" altLang="zh-CN" sz="2000" b="1" dirty="0" smtClean="0">
                <a:latin typeface="Times New Roman" panose="02020603050405020304" pitchFamily="18" charset="0"/>
              </a:rPr>
              <a:t>1A,B,C,D,E,F</a:t>
            </a:r>
            <a:endParaRPr lang="en-US" altLang="zh-CN" sz="2800" b="1" dirty="0" smtClean="0">
              <a:latin typeface="Times New Roman" panose="02020603050405020304" pitchFamily="18" charset="0"/>
            </a:endParaRPr>
          </a:p>
          <a:p>
            <a:pPr eaLnBrk="1" hangingPunct="1">
              <a:lnSpc>
                <a:spcPct val="90000"/>
              </a:lnSpc>
              <a:buClrTx/>
              <a:buSzTx/>
              <a:buFontTx/>
              <a:buNone/>
            </a:pPr>
            <a:r>
              <a:rPr lang="en-US" altLang="zh-CN" sz="2800" b="1" dirty="0" smtClean="0">
                <a:latin typeface="Times New Roman" panose="02020603050405020304" pitchFamily="18" charset="0"/>
              </a:rPr>
              <a:t>                                                        5-HT </a:t>
            </a:r>
            <a:r>
              <a:rPr lang="en-US" altLang="zh-CN" sz="2000" b="1" dirty="0" smtClean="0">
                <a:latin typeface="Times New Roman" panose="02020603050405020304" pitchFamily="18" charset="0"/>
              </a:rPr>
              <a:t>2A,B,C    </a:t>
            </a:r>
          </a:p>
          <a:p>
            <a:pPr eaLnBrk="1" hangingPunct="1">
              <a:lnSpc>
                <a:spcPct val="90000"/>
              </a:lnSpc>
              <a:buClrTx/>
              <a:buSzTx/>
              <a:buFontTx/>
              <a:buNone/>
            </a:pPr>
            <a:r>
              <a:rPr lang="en-US" altLang="zh-CN" sz="2800" b="1" dirty="0" smtClean="0">
                <a:latin typeface="Times New Roman" panose="02020603050405020304" pitchFamily="18" charset="0"/>
              </a:rPr>
              <a:t>                                                        5-HT</a:t>
            </a:r>
            <a:r>
              <a:rPr lang="en-US" altLang="zh-CN" sz="2000" b="1" dirty="0" smtClean="0">
                <a:latin typeface="Times New Roman" panose="02020603050405020304" pitchFamily="18" charset="0"/>
              </a:rPr>
              <a:t> 3</a:t>
            </a:r>
            <a:r>
              <a:rPr lang="en-US" altLang="zh-CN" sz="2800" b="1" dirty="0" smtClean="0">
                <a:latin typeface="Times New Roman" panose="02020603050405020304" pitchFamily="18" charset="0"/>
              </a:rPr>
              <a:t>, 5-HT</a:t>
            </a:r>
            <a:r>
              <a:rPr lang="en-US" altLang="zh-CN" sz="2000" b="1" dirty="0" smtClean="0">
                <a:latin typeface="Times New Roman" panose="02020603050405020304" pitchFamily="18" charset="0"/>
              </a:rPr>
              <a:t>4</a:t>
            </a:r>
            <a:endParaRPr lang="en-US" altLang="zh-CN" sz="2800" b="1" dirty="0" smtClean="0">
              <a:latin typeface="Times New Roman" panose="02020603050405020304" pitchFamily="18" charset="0"/>
            </a:endParaRPr>
          </a:p>
          <a:p>
            <a:pPr>
              <a:lnSpc>
                <a:spcPct val="90000"/>
              </a:lnSpc>
              <a:buClrTx/>
              <a:buSzTx/>
              <a:buNone/>
            </a:pPr>
            <a:r>
              <a:rPr lang="en-US" altLang="zh-CN" sz="2800" b="1" dirty="0" smtClean="0">
                <a:latin typeface="Times New Roman" panose="02020603050405020304" pitchFamily="18" charset="0"/>
              </a:rPr>
              <a:t>                                                        5-HT </a:t>
            </a:r>
            <a:r>
              <a:rPr lang="en-US" altLang="zh-CN" sz="2000" b="1" dirty="0" smtClean="0">
                <a:latin typeface="Times New Roman" panose="02020603050405020304" pitchFamily="18" charset="0"/>
              </a:rPr>
              <a:t>5A,B</a:t>
            </a:r>
            <a:r>
              <a:rPr lang="en-US" altLang="zh-CN" sz="2800" b="1" dirty="0" smtClean="0">
                <a:latin typeface="Times New Roman" panose="02020603050405020304" pitchFamily="18" charset="0"/>
              </a:rPr>
              <a:t>  5-HT </a:t>
            </a:r>
            <a:r>
              <a:rPr lang="en-US" altLang="zh-CN" sz="2000" b="1" dirty="0" smtClean="0">
                <a:latin typeface="Times New Roman" panose="02020603050405020304" pitchFamily="18" charset="0"/>
              </a:rPr>
              <a:t>6, 7</a:t>
            </a:r>
          </a:p>
          <a:p>
            <a:pPr>
              <a:lnSpc>
                <a:spcPct val="90000"/>
              </a:lnSpc>
              <a:buClrTx/>
              <a:buSzTx/>
              <a:buNone/>
            </a:pPr>
            <a:r>
              <a:rPr lang="en-US" altLang="zh-CN" sz="2000" dirty="0" smtClean="0"/>
              <a:t>    </a:t>
            </a:r>
            <a:r>
              <a:rPr lang="zh-CN" altLang="en-US" sz="2000" dirty="0"/>
              <a:t>氨基</a:t>
            </a:r>
            <a:r>
              <a:rPr lang="zh-CN" altLang="en-US" sz="2000" dirty="0" smtClean="0"/>
              <a:t>丁酸  </a:t>
            </a:r>
            <a:r>
              <a:rPr lang="en-US" altLang="zh-CN" sz="2000" dirty="0" smtClean="0"/>
              <a:t>gamma </a:t>
            </a:r>
            <a:r>
              <a:rPr lang="en-US" altLang="zh-CN" sz="2000" dirty="0"/>
              <a:t>amino butyric acid, GABA, </a:t>
            </a:r>
          </a:p>
          <a:p>
            <a:pPr>
              <a:lnSpc>
                <a:spcPct val="90000"/>
              </a:lnSpc>
              <a:buClrTx/>
              <a:buSzTx/>
              <a:buNone/>
            </a:pPr>
            <a:endParaRPr lang="en-US" altLang="zh-CN" sz="2000" b="1" dirty="0" smtClean="0">
              <a:latin typeface="Times New Roman" panose="02020603050405020304" pitchFamily="18" charset="0"/>
            </a:endParaRPr>
          </a:p>
          <a:p>
            <a:pPr>
              <a:lnSpc>
                <a:spcPct val="90000"/>
              </a:lnSpc>
              <a:buClrTx/>
              <a:buSzTx/>
              <a:buNone/>
            </a:pPr>
            <a:endParaRPr lang="en-US" altLang="zh-CN" sz="2000" b="1" dirty="0" smtClean="0">
              <a:latin typeface="Times New Roman" panose="02020603050405020304" pitchFamily="18" charset="0"/>
            </a:endParaRPr>
          </a:p>
          <a:p>
            <a:pPr eaLnBrk="1" hangingPunct="1">
              <a:lnSpc>
                <a:spcPct val="90000"/>
              </a:lnSpc>
              <a:buClrTx/>
              <a:buSzTx/>
              <a:buFontTx/>
              <a:buNone/>
            </a:pPr>
            <a:endParaRPr lang="en-US" altLang="zh-CN" sz="2800" b="1" dirty="0" smtClean="0">
              <a:latin typeface="Times New Roman" panose="02020603050405020304" pitchFamily="18" charset="0"/>
            </a:endParaRPr>
          </a:p>
          <a:p>
            <a:pPr eaLnBrk="1" hangingPunct="1">
              <a:lnSpc>
                <a:spcPct val="90000"/>
              </a:lnSpc>
              <a:buClrTx/>
              <a:buSzTx/>
              <a:buFontTx/>
              <a:buNone/>
            </a:pPr>
            <a:r>
              <a:rPr lang="en-US" altLang="zh-CN" sz="2800" b="1"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60421" name="Line 6"/>
          <p:cNvSpPr>
            <a:spLocks noChangeShapeType="1"/>
          </p:cNvSpPr>
          <p:nvPr/>
        </p:nvSpPr>
        <p:spPr bwMode="auto">
          <a:xfrm>
            <a:off x="1670050" y="1524000"/>
            <a:ext cx="87630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752331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92EC69-7523-4D23-89C3-3166A7030F97}" type="slidenum">
              <a:rPr kumimoji="0" lang="en-US" altLang="zh-CN" sz="1400"/>
              <a:pPr>
                <a:spcBef>
                  <a:spcPct val="0"/>
                </a:spcBef>
                <a:buClrTx/>
                <a:buSzTx/>
                <a:buFontTx/>
                <a:buNone/>
              </a:pPr>
              <a:t>48</a:t>
            </a:fld>
            <a:endParaRPr kumimoji="0" lang="en-US" altLang="zh-CN" sz="1400"/>
          </a:p>
        </p:txBody>
      </p:sp>
      <p:sp>
        <p:nvSpPr>
          <p:cNvPr id="61443" name="Rectangle 2"/>
          <p:cNvSpPr>
            <a:spLocks noGrp="1" noChangeArrowheads="1"/>
          </p:cNvSpPr>
          <p:nvPr>
            <p:ph type="title"/>
          </p:nvPr>
        </p:nvSpPr>
        <p:spPr/>
        <p:txBody>
          <a:bodyPr/>
          <a:lstStyle/>
          <a:p>
            <a:r>
              <a:rPr lang="en-US" altLang="zh-CN" dirty="0"/>
              <a:t>Neurotransmitter</a:t>
            </a:r>
            <a:r>
              <a:rPr lang="zh-CN" altLang="en-US" dirty="0" smtClean="0"/>
              <a:t>神经递质功能</a:t>
            </a:r>
          </a:p>
        </p:txBody>
      </p:sp>
      <p:sp>
        <p:nvSpPr>
          <p:cNvPr id="61444" name="Rectangle 3"/>
          <p:cNvSpPr>
            <a:spLocks noGrp="1" noChangeArrowheads="1"/>
          </p:cNvSpPr>
          <p:nvPr>
            <p:ph type="body" idx="1"/>
          </p:nvPr>
        </p:nvSpPr>
        <p:spPr>
          <a:xfrm>
            <a:off x="836613" y="1419225"/>
            <a:ext cx="10515600" cy="4351338"/>
          </a:xfrm>
        </p:spPr>
        <p:txBody>
          <a:bodyPr/>
          <a:lstStyle/>
          <a:p>
            <a:pPr eaLnBrk="1" hangingPunct="1">
              <a:buFont typeface="Wingdings" panose="05000000000000000000" pitchFamily="2" charset="2"/>
              <a:buNone/>
            </a:pPr>
            <a:r>
              <a:rPr lang="en-US" altLang="zh-CN" dirty="0" smtClean="0"/>
              <a:t>Ach</a:t>
            </a:r>
            <a:r>
              <a:rPr lang="zh-CN" altLang="en-US" dirty="0" smtClean="0"/>
              <a:t>：学习、记忆、镇痛、觉醒、睡眠、摄食、饮水、感觉、运动等。</a:t>
            </a:r>
          </a:p>
          <a:p>
            <a:pPr eaLnBrk="1" hangingPunct="1">
              <a:buFont typeface="Wingdings" panose="05000000000000000000" pitchFamily="2" charset="2"/>
              <a:buNone/>
            </a:pPr>
            <a:r>
              <a:rPr lang="en-US" altLang="zh-CN" dirty="0" smtClean="0"/>
              <a:t>NE</a:t>
            </a:r>
            <a:r>
              <a:rPr lang="zh-CN" altLang="en-US" dirty="0" smtClean="0"/>
              <a:t>：镇痛、情感、摄食、觉醒等。</a:t>
            </a:r>
          </a:p>
          <a:p>
            <a:pPr eaLnBrk="1" hangingPunct="1">
              <a:buFont typeface="Wingdings" panose="05000000000000000000" pitchFamily="2" charset="2"/>
              <a:buNone/>
            </a:pPr>
            <a:r>
              <a:rPr lang="en-US" altLang="zh-CN" dirty="0" smtClean="0"/>
              <a:t>DA </a:t>
            </a:r>
            <a:r>
              <a:rPr lang="zh-CN" altLang="en-US" dirty="0" smtClean="0"/>
              <a:t>：认知、运动、内分泌等。</a:t>
            </a:r>
          </a:p>
          <a:p>
            <a:pPr eaLnBrk="1" hangingPunct="1">
              <a:buFont typeface="Wingdings" panose="05000000000000000000" pitchFamily="2" charset="2"/>
              <a:buNone/>
            </a:pPr>
            <a:r>
              <a:rPr lang="en-US" altLang="zh-CN" dirty="0" smtClean="0"/>
              <a:t>5-HT</a:t>
            </a:r>
            <a:r>
              <a:rPr lang="zh-CN" altLang="en-US" dirty="0" smtClean="0"/>
              <a:t>：镇痛、焦虑、睡眠、性活动、内分泌、感知觉、情感等。</a:t>
            </a:r>
          </a:p>
          <a:p>
            <a:pPr eaLnBrk="1" hangingPunct="1">
              <a:buFont typeface="Wingdings" panose="05000000000000000000" pitchFamily="2" charset="2"/>
              <a:buNone/>
            </a:pPr>
            <a:endParaRPr lang="zh-CN" altLang="en-US" dirty="0" smtClean="0"/>
          </a:p>
          <a:p>
            <a:pPr eaLnBrk="1" hangingPunct="1">
              <a:buFont typeface="Wingdings" panose="05000000000000000000" pitchFamily="2" charset="2"/>
              <a:buNone/>
            </a:pPr>
            <a:endParaRPr lang="zh-CN" altLang="en-US" dirty="0" smtClean="0"/>
          </a:p>
          <a:p>
            <a:pPr eaLnBrk="1" hangingPunct="1"/>
            <a:endParaRPr lang="zh-CN" altLang="en-US" dirty="0" smtClean="0"/>
          </a:p>
          <a:p>
            <a:pPr eaLnBrk="1" hangingPunct="1"/>
            <a:endParaRPr lang="zh-CN" altLang="en-US" dirty="0" smtClean="0"/>
          </a:p>
          <a:p>
            <a:pPr eaLnBrk="1" hangingPunct="1"/>
            <a:endParaRPr lang="en-US" altLang="zh-CN" dirty="0" smtClean="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543" y="4394237"/>
            <a:ext cx="9092978" cy="2327238"/>
          </a:xfrm>
          <a:prstGeom prst="rect">
            <a:avLst/>
          </a:prstGeom>
          <a:pattFill prst="pct5">
            <a:fgClr>
              <a:schemeClr val="accent1"/>
            </a:fgClr>
            <a:bgClr>
              <a:schemeClr val="bg1"/>
            </a:bgClr>
          </a:pattFill>
          <a:ln>
            <a:noFill/>
          </a:ln>
          <a:extLst/>
        </p:spPr>
      </p:pic>
    </p:spTree>
    <p:extLst>
      <p:ext uri="{BB962C8B-B14F-4D97-AF65-F5344CB8AC3E}">
        <p14:creationId xmlns:p14="http://schemas.microsoft.com/office/powerpoint/2010/main" val="42697364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5E4EA2B-910B-4FC5-B8FC-5455403E452E}" type="slidenum">
              <a:rPr kumimoji="0" lang="en-US" altLang="zh-CN" sz="1400"/>
              <a:pPr>
                <a:spcBef>
                  <a:spcPct val="0"/>
                </a:spcBef>
                <a:buClrTx/>
                <a:buSzTx/>
                <a:buFontTx/>
                <a:buNone/>
              </a:pPr>
              <a:t>49</a:t>
            </a:fld>
            <a:endParaRPr kumimoji="0" lang="en-US" altLang="zh-CN" sz="1400"/>
          </a:p>
        </p:txBody>
      </p:sp>
      <p:sp>
        <p:nvSpPr>
          <p:cNvPr id="65539" name="Rectangle 2"/>
          <p:cNvSpPr>
            <a:spLocks noGrp="1" noChangeArrowheads="1"/>
          </p:cNvSpPr>
          <p:nvPr>
            <p:ph type="title"/>
          </p:nvPr>
        </p:nvSpPr>
        <p:spPr/>
        <p:txBody>
          <a:bodyPr/>
          <a:lstStyle/>
          <a:p>
            <a:pPr eaLnBrk="1" hangingPunct="1"/>
            <a:r>
              <a:rPr lang="en-US" altLang="zh-CN" sz="3600"/>
              <a:t>Neuroendocrine &amp; Neuroimmuniology</a:t>
            </a:r>
          </a:p>
        </p:txBody>
      </p:sp>
      <p:sp>
        <p:nvSpPr>
          <p:cNvPr id="65540" name="Rectangle 3"/>
          <p:cNvSpPr>
            <a:spLocks noGrp="1" noChangeArrowheads="1"/>
          </p:cNvSpPr>
          <p:nvPr>
            <p:ph type="body" idx="1"/>
          </p:nvPr>
        </p:nvSpPr>
        <p:spPr/>
        <p:txBody>
          <a:bodyPr/>
          <a:lstStyle/>
          <a:p>
            <a:pPr eaLnBrk="1" hangingPunct="1"/>
            <a:r>
              <a:rPr lang="zh-CN" altLang="en-US" dirty="0" smtClean="0"/>
              <a:t>大脑皮层</a:t>
            </a:r>
            <a:r>
              <a:rPr lang="en-US" altLang="zh-CN" dirty="0" smtClean="0"/>
              <a:t>-</a:t>
            </a:r>
            <a:r>
              <a:rPr lang="zh-CN" altLang="en-US" dirty="0" smtClean="0"/>
              <a:t>下丘脑</a:t>
            </a:r>
            <a:r>
              <a:rPr lang="en-US" altLang="zh-CN" dirty="0" smtClean="0"/>
              <a:t>-</a:t>
            </a:r>
            <a:r>
              <a:rPr lang="zh-CN" altLang="en-US" dirty="0" smtClean="0"/>
              <a:t>垂体</a:t>
            </a:r>
            <a:r>
              <a:rPr lang="en-US" altLang="zh-CN" dirty="0" smtClean="0"/>
              <a:t>-</a:t>
            </a:r>
            <a:r>
              <a:rPr lang="zh-CN" altLang="en-US" dirty="0" smtClean="0"/>
              <a:t>终末器官</a:t>
            </a:r>
          </a:p>
          <a:p>
            <a:pPr eaLnBrk="1" hangingPunct="1"/>
            <a:r>
              <a:rPr lang="zh-CN" altLang="en-US" dirty="0" smtClean="0"/>
              <a:t>下丘脑</a:t>
            </a:r>
            <a:r>
              <a:rPr lang="en-US" altLang="zh-CN" dirty="0" smtClean="0"/>
              <a:t>-</a:t>
            </a:r>
            <a:r>
              <a:rPr lang="zh-CN" altLang="en-US" dirty="0" smtClean="0"/>
              <a:t>垂体</a:t>
            </a:r>
            <a:r>
              <a:rPr lang="en-US" altLang="zh-CN" dirty="0" smtClean="0"/>
              <a:t>-</a:t>
            </a:r>
            <a:r>
              <a:rPr lang="zh-CN" altLang="en-US" dirty="0" smtClean="0"/>
              <a:t>甲状腺轴（</a:t>
            </a:r>
            <a:r>
              <a:rPr lang="en-US" altLang="zh-CN" dirty="0" smtClean="0"/>
              <a:t>HPT</a:t>
            </a:r>
            <a:r>
              <a:rPr lang="zh-CN" altLang="en-US" dirty="0" smtClean="0"/>
              <a:t>）</a:t>
            </a:r>
          </a:p>
          <a:p>
            <a:pPr eaLnBrk="1" hangingPunct="1"/>
            <a:r>
              <a:rPr lang="zh-CN" altLang="en-US" dirty="0" smtClean="0"/>
              <a:t>下丘脑</a:t>
            </a:r>
            <a:r>
              <a:rPr lang="en-US" altLang="zh-CN" dirty="0" smtClean="0"/>
              <a:t>-</a:t>
            </a:r>
            <a:r>
              <a:rPr lang="zh-CN" altLang="en-US" dirty="0" smtClean="0"/>
              <a:t>垂体</a:t>
            </a:r>
            <a:r>
              <a:rPr lang="en-US" altLang="zh-CN" dirty="0" smtClean="0"/>
              <a:t>-</a:t>
            </a:r>
            <a:r>
              <a:rPr lang="zh-CN" altLang="en-US" dirty="0" smtClean="0"/>
              <a:t>肾上腺素轴（</a:t>
            </a:r>
            <a:r>
              <a:rPr lang="en-US" altLang="zh-CN" dirty="0" smtClean="0"/>
              <a:t>HPA</a:t>
            </a:r>
            <a:r>
              <a:rPr lang="zh-CN" altLang="en-US" dirty="0" smtClean="0"/>
              <a:t>）</a:t>
            </a:r>
          </a:p>
          <a:p>
            <a:pPr eaLnBrk="1" hangingPunct="1"/>
            <a:r>
              <a:rPr lang="zh-CN" altLang="en-US" dirty="0" smtClean="0"/>
              <a:t>褪黑激素</a:t>
            </a:r>
            <a:r>
              <a:rPr lang="en-US" altLang="zh-CN" dirty="0" smtClean="0"/>
              <a:t>(melatonin)</a:t>
            </a:r>
          </a:p>
          <a:p>
            <a:pPr eaLnBrk="1" hangingPunct="1"/>
            <a:r>
              <a:rPr lang="zh-CN" altLang="en-US" dirty="0" smtClean="0"/>
              <a:t>精神神经免疫学</a:t>
            </a:r>
            <a:r>
              <a:rPr lang="en-US" altLang="zh-CN" dirty="0" smtClean="0"/>
              <a:t>--</a:t>
            </a:r>
            <a:r>
              <a:rPr lang="zh-CN" altLang="en-US" dirty="0" smtClean="0"/>
              <a:t>小胶质细胞</a:t>
            </a:r>
          </a:p>
          <a:p>
            <a:pPr eaLnBrk="1" hangingPunct="1"/>
            <a:endParaRPr lang="en-US" altLang="zh-CN" dirty="0" smtClean="0"/>
          </a:p>
        </p:txBody>
      </p:sp>
      <p:pic>
        <p:nvPicPr>
          <p:cNvPr id="65541" name="Picture 4" descr="HM00363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46287" y="4437857"/>
            <a:ext cx="2030819"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Psychology\Desktop\12345\1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596" y="4579099"/>
            <a:ext cx="2221564" cy="177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3562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精神医学的任务</a:t>
            </a:r>
            <a:endParaRPr lang="zh-CN" altLang="en-US" dirty="0"/>
          </a:p>
        </p:txBody>
      </p:sp>
      <p:sp>
        <p:nvSpPr>
          <p:cNvPr id="3" name="内容占位符 2"/>
          <p:cNvSpPr>
            <a:spLocks noGrp="1"/>
          </p:cNvSpPr>
          <p:nvPr>
            <p:ph idx="1"/>
          </p:nvPr>
        </p:nvSpPr>
        <p:spPr>
          <a:xfrm>
            <a:off x="838200" y="1793727"/>
            <a:ext cx="10515600" cy="4351338"/>
          </a:xfrm>
        </p:spPr>
        <p:txBody>
          <a:bodyPr/>
          <a:lstStyle/>
          <a:p>
            <a:r>
              <a:rPr lang="zh-CN" altLang="en-US" dirty="0" smtClean="0"/>
              <a:t>精神医学主要任务</a:t>
            </a:r>
            <a:endParaRPr lang="en-US" altLang="zh-CN" dirty="0" smtClean="0"/>
          </a:p>
          <a:p>
            <a:endParaRPr lang="en-US" altLang="zh-CN" dirty="0"/>
          </a:p>
          <a:p>
            <a:r>
              <a:rPr lang="zh-CN" altLang="en-US" dirty="0" smtClean="0"/>
              <a:t>研究精神疾病的病因、发病机制、临床表现、治疗和预防</a:t>
            </a:r>
            <a:endParaRPr lang="en-US" altLang="zh-CN" dirty="0" smtClean="0"/>
          </a:p>
          <a:p>
            <a:endParaRPr lang="en-US" altLang="zh-CN" dirty="0"/>
          </a:p>
          <a:p>
            <a:r>
              <a:rPr lang="zh-CN" altLang="en-US" dirty="0" smtClean="0"/>
              <a:t>研究心理社会因素对人体健康和疾病的影响</a:t>
            </a:r>
            <a:endParaRPr lang="en-US" altLang="zh-CN" dirty="0" smtClean="0"/>
          </a:p>
          <a:p>
            <a:endParaRPr lang="en-US" altLang="zh-CN" dirty="0"/>
          </a:p>
          <a:p>
            <a:endParaRPr lang="zh-CN" altLang="en-US" dirty="0"/>
          </a:p>
        </p:txBody>
      </p:sp>
      <p:sp>
        <p:nvSpPr>
          <p:cNvPr id="4" name="文本框 3"/>
          <p:cNvSpPr txBox="1"/>
          <p:nvPr/>
        </p:nvSpPr>
        <p:spPr>
          <a:xfrm>
            <a:off x="838200" y="6241312"/>
            <a:ext cx="5257800" cy="369332"/>
          </a:xfrm>
          <a:prstGeom prst="rect">
            <a:avLst/>
          </a:prstGeom>
          <a:noFill/>
        </p:spPr>
        <p:txBody>
          <a:bodyPr wrap="square" rtlCol="0">
            <a:spAutoFit/>
          </a:bodyPr>
          <a:lstStyle/>
          <a:p>
            <a:r>
              <a:rPr lang="zh-CN" altLang="en-US" dirty="0" smtClean="0"/>
              <a:t>陆林主编</a:t>
            </a:r>
            <a:r>
              <a:rPr lang="en-US" altLang="zh-CN" dirty="0" smtClean="0"/>
              <a:t>《</a:t>
            </a:r>
            <a:r>
              <a:rPr lang="zh-CN" altLang="en-US" dirty="0" smtClean="0"/>
              <a:t>沈渔邨精神病学</a:t>
            </a:r>
            <a:r>
              <a:rPr lang="en-US" altLang="zh-CN" dirty="0" smtClean="0"/>
              <a:t>》</a:t>
            </a:r>
            <a:r>
              <a:rPr lang="zh-CN" altLang="en-US" dirty="0" smtClean="0"/>
              <a:t>，</a:t>
            </a:r>
            <a:r>
              <a:rPr lang="en-US" altLang="zh-CN" dirty="0" smtClean="0"/>
              <a:t>2018</a:t>
            </a:r>
            <a:endParaRPr lang="zh-CN" altLang="en-US" dirty="0"/>
          </a:p>
        </p:txBody>
      </p:sp>
    </p:spTree>
    <p:extLst>
      <p:ext uri="{BB962C8B-B14F-4D97-AF65-F5344CB8AC3E}">
        <p14:creationId xmlns:p14="http://schemas.microsoft.com/office/powerpoint/2010/main" val="40743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65314" y="106364"/>
            <a:ext cx="7843837" cy="814387"/>
          </a:xfrm>
        </p:spPr>
        <p:txBody>
          <a:bodyPr>
            <a:normAutofit fontScale="90000"/>
          </a:bodyPr>
          <a:lstStyle/>
          <a:p>
            <a:pPr eaLnBrk="1" hangingPunct="1">
              <a:defRPr/>
            </a:pPr>
            <a:r>
              <a:rPr lang="en-US" altLang="zh-CN" dirty="0"/>
              <a:t>AJP</a:t>
            </a:r>
            <a:r>
              <a:rPr lang="zh-CN" altLang="zh-CN" dirty="0"/>
              <a:t>：炎症与精神分裂症相关性再进一步</a:t>
            </a:r>
            <a:endParaRPr lang="zh-CN" altLang="en-US" dirty="0"/>
          </a:p>
        </p:txBody>
      </p:sp>
      <p:sp>
        <p:nvSpPr>
          <p:cNvPr id="66563" name="TextBox 2"/>
          <p:cNvSpPr txBox="1">
            <a:spLocks noChangeArrowheads="1"/>
          </p:cNvSpPr>
          <p:nvPr/>
        </p:nvSpPr>
        <p:spPr bwMode="auto">
          <a:xfrm>
            <a:off x="786809" y="873671"/>
            <a:ext cx="10217887"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zh-CN" sz="2400" dirty="0">
                <a:latin typeface="Calibri" panose="020F0502020204030204" pitchFamily="34" charset="0"/>
              </a:rPr>
              <a:t>由上自下依次为健康对照、高危个体及精神分裂症患者；小胶质细胞的活动水平逐渐升高</a:t>
            </a:r>
            <a:r>
              <a:rPr lang="zh-CN" altLang="en-US" sz="1800" dirty="0">
                <a:latin typeface="Calibri" panose="020F0502020204030204" pitchFamily="34" charset="0"/>
              </a:rPr>
              <a:t>。</a:t>
            </a:r>
            <a:r>
              <a:rPr lang="en-US" altLang="zh-CN" sz="1400" dirty="0">
                <a:latin typeface="Calibri" panose="020F0502020204030204" pitchFamily="34" charset="0"/>
              </a:rPr>
              <a:t>Bloomfield PS et al. Microglial Activity in People at Ultra High Risk of Psychosis and in Schizophrenia: An [11C]PBR28 PET Brain Imaging Study. Am J Psychiatry. 2015 Oct 16:appiajp201514101358. [</a:t>
            </a:r>
            <a:r>
              <a:rPr lang="en-US" altLang="zh-CN" sz="1400" dirty="0" err="1">
                <a:latin typeface="Calibri" panose="020F0502020204030204" pitchFamily="34" charset="0"/>
              </a:rPr>
              <a:t>Epub</a:t>
            </a:r>
            <a:r>
              <a:rPr lang="en-US" altLang="zh-CN" sz="1400" dirty="0">
                <a:latin typeface="Calibri" panose="020F0502020204030204" pitchFamily="34" charset="0"/>
              </a:rPr>
              <a:t> ahead of print]</a:t>
            </a:r>
            <a:endParaRPr lang="zh-CN" altLang="en-US" sz="1800" dirty="0">
              <a:latin typeface="Calibri" panose="020F0502020204030204" pitchFamily="34" charset="0"/>
            </a:endParaRPr>
          </a:p>
        </p:txBody>
      </p:sp>
      <p:pic>
        <p:nvPicPr>
          <p:cNvPr id="66564" name="图片 4" descr="http://news.medlive.cn/uploadfile/20151020/144531006648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460" y="2125663"/>
            <a:ext cx="5858540" cy="420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Box 5"/>
          <p:cNvSpPr txBox="1">
            <a:spLocks noChangeArrowheads="1"/>
          </p:cNvSpPr>
          <p:nvPr/>
        </p:nvSpPr>
        <p:spPr bwMode="auto">
          <a:xfrm>
            <a:off x="7017488" y="1999347"/>
            <a:ext cx="3732027" cy="446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zh-CN" sz="2400" b="1" dirty="0">
                <a:latin typeface="Calibri" panose="020F0502020204030204" pitchFamily="34" charset="0"/>
              </a:rPr>
              <a:t>这是一项很有前景的研究。该研究表明，炎症可能导致精神分裂症和其他精神病性障碍。我们下一步的目标是探索抗炎治疗是否对上述疾病有效。这可能会导致新治疗手段的出现，甚至全盘预防这些疾病。</a:t>
            </a:r>
            <a:endParaRPr lang="zh-CN" altLang="en-US" sz="2400" b="1" dirty="0">
              <a:latin typeface="Calibri" panose="020F0502020204030204" pitchFamily="34" charset="0"/>
            </a:endParaRPr>
          </a:p>
        </p:txBody>
      </p:sp>
    </p:spTree>
    <p:extLst>
      <p:ext uri="{BB962C8B-B14F-4D97-AF65-F5344CB8AC3E}">
        <p14:creationId xmlns:p14="http://schemas.microsoft.com/office/powerpoint/2010/main" val="26047550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04582B-F2AB-4D7F-907D-A85923C64F26}" type="slidenum">
              <a:rPr kumimoji="0" lang="en-US" altLang="zh-CN" sz="1400"/>
              <a:pPr>
                <a:spcBef>
                  <a:spcPct val="0"/>
                </a:spcBef>
                <a:buClrTx/>
                <a:buSzTx/>
                <a:buFontTx/>
                <a:buNone/>
              </a:pPr>
              <a:t>51</a:t>
            </a:fld>
            <a:endParaRPr kumimoji="0" lang="en-US" altLang="zh-CN" sz="1400"/>
          </a:p>
        </p:txBody>
      </p:sp>
      <p:sp>
        <p:nvSpPr>
          <p:cNvPr id="67587" name="Rectangle 2"/>
          <p:cNvSpPr>
            <a:spLocks noGrp="1" noChangeArrowheads="1"/>
          </p:cNvSpPr>
          <p:nvPr>
            <p:ph type="title"/>
          </p:nvPr>
        </p:nvSpPr>
        <p:spPr>
          <a:xfrm>
            <a:off x="1146544" y="468313"/>
            <a:ext cx="10515600" cy="1325563"/>
          </a:xfrm>
        </p:spPr>
        <p:txBody>
          <a:bodyPr/>
          <a:lstStyle/>
          <a:p>
            <a:pPr eaLnBrk="1" hangingPunct="1"/>
            <a:r>
              <a:rPr lang="en-US" altLang="zh-CN" sz="3600" dirty="0"/>
              <a:t>Neuroimaging- </a:t>
            </a:r>
            <a:r>
              <a:rPr lang="en-US" altLang="zh-CN" sz="3200" dirty="0"/>
              <a:t>CT</a:t>
            </a:r>
            <a:r>
              <a:rPr lang="zh-CN" altLang="en-US" sz="3200" dirty="0"/>
              <a:t>、</a:t>
            </a:r>
            <a:r>
              <a:rPr lang="en-US" altLang="zh-CN" sz="3200" dirty="0"/>
              <a:t>MRI</a:t>
            </a:r>
            <a:r>
              <a:rPr lang="zh-CN" altLang="en-US" sz="3200" dirty="0"/>
              <a:t>、</a:t>
            </a:r>
            <a:r>
              <a:rPr lang="en-US" altLang="zh-CN" sz="3200" dirty="0"/>
              <a:t>SPECT</a:t>
            </a:r>
            <a:r>
              <a:rPr lang="zh-CN" altLang="en-US" sz="3200" dirty="0"/>
              <a:t>、</a:t>
            </a:r>
            <a:r>
              <a:rPr lang="en-US" altLang="zh-CN" sz="3200" dirty="0"/>
              <a:t>PET</a:t>
            </a:r>
          </a:p>
        </p:txBody>
      </p:sp>
      <p:sp>
        <p:nvSpPr>
          <p:cNvPr id="67588" name="Rectangle 3"/>
          <p:cNvSpPr>
            <a:spLocks noGrp="1" noChangeArrowheads="1"/>
          </p:cNvSpPr>
          <p:nvPr>
            <p:ph type="body" idx="1"/>
          </p:nvPr>
        </p:nvSpPr>
        <p:spPr>
          <a:xfrm>
            <a:off x="1360967" y="2017713"/>
            <a:ext cx="9356652" cy="4114800"/>
          </a:xfrm>
        </p:spPr>
        <p:txBody>
          <a:bodyPr/>
          <a:lstStyle/>
          <a:p>
            <a:pPr eaLnBrk="1" hangingPunct="1"/>
            <a:r>
              <a:rPr lang="en-US" altLang="zh-CN" sz="2400" dirty="0"/>
              <a:t>Alzheimer’s disease-- </a:t>
            </a:r>
            <a:r>
              <a:rPr lang="zh-CN" altLang="en-US" sz="2400" dirty="0"/>
              <a:t>顶叶、海马、杏仁核等</a:t>
            </a:r>
          </a:p>
          <a:p>
            <a:pPr eaLnBrk="1" hangingPunct="1"/>
            <a:r>
              <a:rPr lang="en-US" altLang="zh-CN" sz="2400" dirty="0"/>
              <a:t>Schizophrenia-- </a:t>
            </a:r>
            <a:r>
              <a:rPr lang="zh-CN" altLang="en-US" sz="2400" dirty="0"/>
              <a:t>额叶、边缘系统</a:t>
            </a:r>
          </a:p>
          <a:p>
            <a:pPr eaLnBrk="1" hangingPunct="1"/>
            <a:r>
              <a:rPr lang="en-US" altLang="zh-CN" sz="2400" dirty="0"/>
              <a:t>Depression--  </a:t>
            </a:r>
            <a:r>
              <a:rPr lang="zh-CN" altLang="en-US" sz="2400" dirty="0"/>
              <a:t>额叶、边缘系统、杏仁核、海马</a:t>
            </a:r>
          </a:p>
          <a:p>
            <a:pPr eaLnBrk="1" hangingPunct="1"/>
            <a:r>
              <a:rPr lang="en-US" altLang="zh-CN" sz="2400" dirty="0"/>
              <a:t>Anxiety—</a:t>
            </a:r>
            <a:r>
              <a:rPr lang="zh-CN" altLang="en-US" sz="2400" dirty="0"/>
              <a:t>海马、杏仁核、扣带回</a:t>
            </a:r>
          </a:p>
          <a:p>
            <a:pPr eaLnBrk="1" hangingPunct="1"/>
            <a:r>
              <a:rPr lang="zh-CN" altLang="en-US" dirty="0"/>
              <a:t>功能磁共振，正电子发射计算机断层扫描，单光子发射计算机断层扫描</a:t>
            </a:r>
          </a:p>
          <a:p>
            <a:pPr eaLnBrk="1" hangingPunct="1">
              <a:buFont typeface="Wingdings" panose="05000000000000000000" pitchFamily="2" charset="2"/>
              <a:buNone/>
            </a:pPr>
            <a:endParaRPr lang="en-US" altLang="zh-CN" dirty="0"/>
          </a:p>
        </p:txBody>
      </p:sp>
    </p:spTree>
    <p:extLst>
      <p:ext uri="{BB962C8B-B14F-4D97-AF65-F5344CB8AC3E}">
        <p14:creationId xmlns:p14="http://schemas.microsoft.com/office/powerpoint/2010/main" val="23304954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414129" y="3967956"/>
            <a:ext cx="9282224" cy="974725"/>
          </a:xfrm>
          <a:prstGeom prst="roundRect">
            <a:avLst>
              <a:gd name="adj" fmla="val 13757"/>
            </a:avLst>
          </a:prstGeom>
          <a:gradFill flip="none" rotWithShape="1">
            <a:gsLst>
              <a:gs pos="0">
                <a:schemeClr val="bg1">
                  <a:alpha val="55000"/>
                  <a:lumMod val="30000"/>
                  <a:lumOff val="70000"/>
                </a:schemeClr>
              </a:gs>
              <a:gs pos="50000">
                <a:schemeClr val="bg1">
                  <a:lumMod val="60000"/>
                  <a:lumOff val="40000"/>
                </a:schemeClr>
              </a:gs>
              <a:gs pos="100000">
                <a:srgbClr val="7030A0">
                  <a:tint val="23500"/>
                  <a:satMod val="160000"/>
                  <a:alpha val="7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9635" name="Group 9"/>
          <p:cNvGrpSpPr>
            <a:grpSpLocks/>
          </p:cNvGrpSpPr>
          <p:nvPr/>
        </p:nvGrpSpPr>
        <p:grpSpPr bwMode="auto">
          <a:xfrm>
            <a:off x="1414129" y="1286540"/>
            <a:ext cx="8973879" cy="2542510"/>
            <a:chOff x="96" y="1384"/>
            <a:chExt cx="5568" cy="968"/>
          </a:xfrm>
        </p:grpSpPr>
        <p:pic>
          <p:nvPicPr>
            <p:cNvPr id="69639" name="Picture 3"/>
            <p:cNvPicPr>
              <a:picLocks noChangeAspect="1" noChangeArrowheads="1"/>
            </p:cNvPicPr>
            <p:nvPr/>
          </p:nvPicPr>
          <p:blipFill>
            <a:blip r:embed="rId3">
              <a:extLst>
                <a:ext uri="{28A0092B-C50C-407E-A947-70E740481C1C}">
                  <a14:useLocalDpi xmlns:a14="http://schemas.microsoft.com/office/drawing/2010/main" val="0"/>
                </a:ext>
              </a:extLst>
            </a:blip>
            <a:srcRect l="5737" t="31262" r="79509" b="56093"/>
            <a:stretch>
              <a:fillRect/>
            </a:stretch>
          </p:blipFill>
          <p:spPr bwMode="auto">
            <a:xfrm>
              <a:off x="4358" y="1390"/>
              <a:ext cx="1306"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9640" name="Picture 4"/>
            <p:cNvPicPr>
              <a:picLocks noChangeAspect="1" noChangeArrowheads="1"/>
            </p:cNvPicPr>
            <p:nvPr/>
          </p:nvPicPr>
          <p:blipFill>
            <a:blip r:embed="rId3">
              <a:extLst>
                <a:ext uri="{28A0092B-C50C-407E-A947-70E740481C1C}">
                  <a14:useLocalDpi xmlns:a14="http://schemas.microsoft.com/office/drawing/2010/main" val="0"/>
                </a:ext>
              </a:extLst>
            </a:blip>
            <a:srcRect l="24397" t="30969" r="61099" b="55939"/>
            <a:stretch>
              <a:fillRect/>
            </a:stretch>
          </p:blipFill>
          <p:spPr bwMode="auto">
            <a:xfrm>
              <a:off x="2957" y="1392"/>
              <a:ext cx="1228"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5"/>
            <p:cNvPicPr>
              <a:picLocks noChangeAspect="1" noChangeArrowheads="1"/>
            </p:cNvPicPr>
            <p:nvPr/>
          </p:nvPicPr>
          <p:blipFill>
            <a:blip r:embed="rId3">
              <a:extLst>
                <a:ext uri="{28A0092B-C50C-407E-A947-70E740481C1C}">
                  <a14:useLocalDpi xmlns:a14="http://schemas.microsoft.com/office/drawing/2010/main" val="0"/>
                </a:ext>
              </a:extLst>
            </a:blip>
            <a:srcRect l="60399" t="30969" r="24995" b="55939"/>
            <a:stretch>
              <a:fillRect/>
            </a:stretch>
          </p:blipFill>
          <p:spPr bwMode="auto">
            <a:xfrm>
              <a:off x="1539" y="1392"/>
              <a:ext cx="1237"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Picture 6"/>
            <p:cNvPicPr>
              <a:picLocks noChangeAspect="1" noChangeArrowheads="1"/>
            </p:cNvPicPr>
            <p:nvPr/>
          </p:nvPicPr>
          <p:blipFill>
            <a:blip r:embed="rId3">
              <a:extLst>
                <a:ext uri="{28A0092B-C50C-407E-A947-70E740481C1C}">
                  <a14:useLocalDpi xmlns:a14="http://schemas.microsoft.com/office/drawing/2010/main" val="0"/>
                </a:ext>
              </a:extLst>
            </a:blip>
            <a:srcRect l="78708" t="31226" r="6917" b="55939"/>
            <a:stretch>
              <a:fillRect/>
            </a:stretch>
          </p:blipFill>
          <p:spPr bwMode="auto">
            <a:xfrm>
              <a:off x="96" y="1384"/>
              <a:ext cx="1254"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636" name="Rectangle 7"/>
          <p:cNvSpPr>
            <a:spLocks noChangeArrowheads="1"/>
          </p:cNvSpPr>
          <p:nvPr/>
        </p:nvSpPr>
        <p:spPr bwMode="auto">
          <a:xfrm>
            <a:off x="1414128" y="4270375"/>
            <a:ext cx="9101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30000"/>
              </a:spcBef>
              <a:buClr>
                <a:schemeClr val="tx1"/>
              </a:buClr>
              <a:buSzTx/>
              <a:buFontTx/>
              <a:buNone/>
            </a:pPr>
            <a:r>
              <a:rPr lang="zh-CN" altLang="en-US" sz="2400" dirty="0">
                <a:latin typeface="宋体" panose="02010600030101010101" pitchFamily="2" charset="-122"/>
              </a:rPr>
              <a:t>许多停止治疗后复发的患者，其功能将不能再达到先前的水平</a:t>
            </a:r>
          </a:p>
        </p:txBody>
      </p:sp>
      <p:sp>
        <p:nvSpPr>
          <p:cNvPr id="11269" name="Rectangle 8"/>
          <p:cNvSpPr>
            <a:spLocks noChangeArrowheads="1"/>
          </p:cNvSpPr>
          <p:nvPr/>
        </p:nvSpPr>
        <p:spPr bwMode="auto">
          <a:xfrm>
            <a:off x="1307804" y="6085305"/>
            <a:ext cx="7495953" cy="50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defRPr/>
            </a:pPr>
            <a:r>
              <a:rPr lang="da-DK" altLang="zh-CN" sz="1400" dirty="0">
                <a:cs typeface="Arial" panose="020B0604020202020204" pitchFamily="34" charset="0"/>
              </a:rPr>
              <a:t>Lieberman JA, et al. J Clin Psychiatry1996;57(suppl 9) 5-9. </a:t>
            </a:r>
          </a:p>
          <a:p>
            <a:pPr eaLnBrk="1" hangingPunct="1">
              <a:lnSpc>
                <a:spcPct val="70000"/>
              </a:lnSpc>
              <a:spcBef>
                <a:spcPct val="50000"/>
              </a:spcBef>
              <a:defRPr/>
            </a:pPr>
            <a:r>
              <a:rPr lang="da-DK" altLang="zh-CN" sz="1400" dirty="0">
                <a:cs typeface="Arial" panose="020B0604020202020204" pitchFamily="34" charset="0"/>
              </a:rPr>
              <a:t>Sheitman BA, et al. </a:t>
            </a:r>
            <a:r>
              <a:rPr lang="en-US" altLang="zh-CN" sz="1400" dirty="0">
                <a:cs typeface="Arial" panose="020B0604020202020204" pitchFamily="34" charset="0"/>
              </a:rPr>
              <a:t>Psychiatric Res. 1998:32:143-150. </a:t>
            </a:r>
            <a:r>
              <a:rPr lang="en-US" altLang="zh-CN" sz="675" dirty="0">
                <a:cs typeface="Arial" panose="020B0604020202020204" pitchFamily="34" charset="0"/>
              </a:rPr>
              <a:t>	</a:t>
            </a:r>
          </a:p>
        </p:txBody>
      </p:sp>
      <p:sp>
        <p:nvSpPr>
          <p:cNvPr id="69638" name="标题 9"/>
          <p:cNvSpPr>
            <a:spLocks noGrp="1"/>
          </p:cNvSpPr>
          <p:nvPr>
            <p:ph type="title"/>
          </p:nvPr>
        </p:nvSpPr>
        <p:spPr>
          <a:xfrm>
            <a:off x="1307804" y="365125"/>
            <a:ext cx="10045996" cy="1325563"/>
          </a:xfrm>
        </p:spPr>
        <p:txBody>
          <a:bodyPr>
            <a:normAutofit/>
          </a:bodyPr>
          <a:lstStyle/>
          <a:p>
            <a:pPr eaLnBrk="1" hangingPunct="1"/>
            <a:r>
              <a:rPr lang="zh-CN" altLang="en-US" sz="3600" dirty="0"/>
              <a:t>多次复发导致患者</a:t>
            </a:r>
            <a:r>
              <a:rPr lang="zh-CN" altLang="en-US" sz="3600" dirty="0">
                <a:solidFill>
                  <a:srgbClr val="FF0000"/>
                </a:solidFill>
              </a:rPr>
              <a:t>严重</a:t>
            </a:r>
            <a:r>
              <a:rPr lang="zh-CN" altLang="en-US" sz="3600" dirty="0"/>
              <a:t>的脑损伤</a:t>
            </a:r>
          </a:p>
        </p:txBody>
      </p:sp>
    </p:spTree>
    <p:extLst>
      <p:ext uri="{BB962C8B-B14F-4D97-AF65-F5344CB8AC3E}">
        <p14:creationId xmlns:p14="http://schemas.microsoft.com/office/powerpoint/2010/main" val="609280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p:cNvSpPr>
            <a:spLocks noGrp="1"/>
          </p:cNvSpPr>
          <p:nvPr>
            <p:ph idx="4294967295"/>
          </p:nvPr>
        </p:nvSpPr>
        <p:spPr>
          <a:xfrm>
            <a:off x="882501" y="4292600"/>
            <a:ext cx="10526233" cy="1873250"/>
          </a:xfrm>
        </p:spPr>
        <p:txBody>
          <a:bodyPr>
            <a:noAutofit/>
          </a:bodyPr>
          <a:lstStyle/>
          <a:p>
            <a:pPr eaLnBrk="1" hangingPunct="1">
              <a:lnSpc>
                <a:spcPct val="150000"/>
              </a:lnSpc>
            </a:pPr>
            <a:r>
              <a:rPr lang="en-US" altLang="zh-CN" sz="2400" dirty="0">
                <a:latin typeface="Arial" panose="020B0604020202020204" pitchFamily="34" charset="0"/>
                <a:ea typeface="微软雅黑" panose="020B0503020204020204" pitchFamily="34" charset="-122"/>
                <a:cs typeface="Arial" panose="020B0604020202020204" pitchFamily="34" charset="0"/>
              </a:rPr>
              <a:t>a-</a:t>
            </a:r>
            <a:r>
              <a:rPr lang="zh-CN" altLang="en-US" sz="2400" dirty="0">
                <a:latin typeface="Arial" panose="020B0604020202020204" pitchFamily="34" charset="0"/>
                <a:ea typeface="微软雅黑" panose="020B0503020204020204" pitchFamily="34" charset="-122"/>
                <a:cs typeface="Arial" panose="020B0604020202020204" pitchFamily="34" charset="0"/>
              </a:rPr>
              <a:t>慢性患者静息下存在广泛的功能连接降低</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eaLnBrk="1" hangingPunct="1">
              <a:lnSpc>
                <a:spcPct val="150000"/>
              </a:lnSpc>
            </a:pPr>
            <a:r>
              <a:rPr lang="en-US" altLang="zh-CN" sz="2400" dirty="0">
                <a:latin typeface="Arial" panose="020B0604020202020204" pitchFamily="34" charset="0"/>
                <a:ea typeface="微软雅黑" panose="020B0503020204020204" pitchFamily="34" charset="-122"/>
                <a:cs typeface="Arial" panose="020B0604020202020204" pitchFamily="34" charset="0"/>
              </a:rPr>
              <a:t>b-</a:t>
            </a:r>
            <a:r>
              <a:rPr lang="zh-CN" altLang="en-US" sz="2400" dirty="0">
                <a:latin typeface="Arial" panose="020B0604020202020204" pitchFamily="34" charset="0"/>
                <a:ea typeface="微软雅黑" panose="020B0503020204020204" pitchFamily="34" charset="-122"/>
                <a:cs typeface="Arial" panose="020B0604020202020204" pitchFamily="34" charset="0"/>
              </a:rPr>
              <a:t>首发患者认知任务下存在广泛的功能连接降低，尤其前额叶与后部脑区</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eaLnBrk="1" hangingPunct="1">
              <a:lnSpc>
                <a:spcPct val="150000"/>
              </a:lnSpc>
            </a:pPr>
            <a:r>
              <a:rPr lang="en-US" altLang="zh-CN" sz="2400" dirty="0">
                <a:latin typeface="Arial" panose="020B0604020202020204" pitchFamily="34" charset="0"/>
                <a:ea typeface="微软雅黑" panose="020B0503020204020204" pitchFamily="34" charset="-122"/>
                <a:cs typeface="Arial" panose="020B0604020202020204" pitchFamily="34" charset="0"/>
              </a:rPr>
              <a:t>C-</a:t>
            </a:r>
            <a:r>
              <a:rPr lang="zh-CN" altLang="en-US" sz="2400" dirty="0">
                <a:latin typeface="Arial" panose="020B0604020202020204" pitchFamily="34" charset="0"/>
                <a:ea typeface="微软雅黑" panose="020B0503020204020204" pitchFamily="34" charset="-122"/>
                <a:cs typeface="Arial" panose="020B0604020202020204" pitchFamily="34" charset="0"/>
              </a:rPr>
              <a:t>拓扑簇：功能分离（聚类、模块化等）或整合（路径长度、效率等）</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p:txBody>
      </p:sp>
      <p:sp>
        <p:nvSpPr>
          <p:cNvPr id="71683" name="标题 1"/>
          <p:cNvSpPr>
            <a:spLocks noGrp="1"/>
          </p:cNvSpPr>
          <p:nvPr>
            <p:ph type="title" idx="4294967295"/>
          </p:nvPr>
        </p:nvSpPr>
        <p:spPr>
          <a:xfrm>
            <a:off x="1668464" y="274638"/>
            <a:ext cx="8891587" cy="1143000"/>
          </a:xfrm>
        </p:spPr>
        <p:txBody>
          <a:bodyPr/>
          <a:lstStyle/>
          <a:p>
            <a:pPr eaLnBrk="1" hangingPunct="1"/>
            <a:r>
              <a:rPr lang="zh-CN" altLang="en-US" sz="3600" b="1">
                <a:latin typeface="Arial" panose="020B0604020202020204" pitchFamily="34" charset="0"/>
                <a:ea typeface="微软雅黑" panose="020B0503020204020204" pitchFamily="34" charset="-122"/>
                <a:cs typeface="Arial" panose="020B0604020202020204" pitchFamily="34" charset="0"/>
              </a:rPr>
              <a:t>精神分裂症：</a:t>
            </a:r>
            <a:r>
              <a:rPr lang="zh-CN" altLang="en-US" sz="3600" b="1">
                <a:solidFill>
                  <a:srgbClr val="C00000"/>
                </a:solidFill>
                <a:latin typeface="Arial" panose="020B0604020202020204" pitchFamily="34" charset="0"/>
                <a:ea typeface="微软雅黑" panose="020B0503020204020204" pitchFamily="34" charset="-122"/>
                <a:cs typeface="Arial" panose="020B0604020202020204" pitchFamily="34" charset="0"/>
              </a:rPr>
              <a:t>功能脑网络的异常</a:t>
            </a:r>
            <a:endParaRPr lang="en-US" altLang="zh-CN" sz="3600" b="1">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716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684" y="1169581"/>
            <a:ext cx="9983971" cy="293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矩形 5"/>
          <p:cNvSpPr>
            <a:spLocks noChangeArrowheads="1"/>
          </p:cNvSpPr>
          <p:nvPr/>
        </p:nvSpPr>
        <p:spPr bwMode="auto">
          <a:xfrm>
            <a:off x="1524000" y="6596064"/>
            <a:ext cx="42243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100" dirty="0">
                <a:latin typeface="Arial" panose="020B0604020202020204" pitchFamily="34" charset="0"/>
                <a:cs typeface="Arial" panose="020B0604020202020204" pitchFamily="34" charset="0"/>
              </a:rPr>
              <a:t>van den </a:t>
            </a:r>
            <a:r>
              <a:rPr lang="en-US" altLang="zh-CN" sz="1100" dirty="0" err="1">
                <a:latin typeface="Arial" panose="020B0604020202020204" pitchFamily="34" charset="0"/>
                <a:cs typeface="Arial" panose="020B0604020202020204" pitchFamily="34" charset="0"/>
              </a:rPr>
              <a:t>Heuvel</a:t>
            </a:r>
            <a:r>
              <a:rPr lang="en-US" altLang="zh-CN" sz="1100" dirty="0">
                <a:latin typeface="Arial" panose="020B0604020202020204" pitchFamily="34" charset="0"/>
                <a:cs typeface="Arial" panose="020B0604020202020204" pitchFamily="34" charset="0"/>
              </a:rPr>
              <a:t> MP, et al. </a:t>
            </a:r>
            <a:r>
              <a:rPr lang="en-US" altLang="zh-CN" sz="1100" dirty="0" err="1">
                <a:latin typeface="Arial" panose="020B0604020202020204" pitchFamily="34" charset="0"/>
                <a:cs typeface="Arial" panose="020B0604020202020204" pitchFamily="34" charset="0"/>
              </a:rPr>
              <a:t>Neuropsychol</a:t>
            </a:r>
            <a:r>
              <a:rPr lang="en-US" altLang="zh-CN" sz="1100" dirty="0">
                <a:latin typeface="Arial" panose="020B0604020202020204" pitchFamily="34" charset="0"/>
                <a:cs typeface="Arial" panose="020B0604020202020204" pitchFamily="34" charset="0"/>
              </a:rPr>
              <a:t> Rev. 2014;24(1):32-48. </a:t>
            </a:r>
          </a:p>
        </p:txBody>
      </p:sp>
    </p:spTree>
    <p:extLst>
      <p:ext uri="{BB962C8B-B14F-4D97-AF65-F5344CB8AC3E}">
        <p14:creationId xmlns:p14="http://schemas.microsoft.com/office/powerpoint/2010/main" val="286269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idx="4294967295"/>
          </p:nvPr>
        </p:nvSpPr>
        <p:spPr>
          <a:xfrm>
            <a:off x="2152650" y="365126"/>
            <a:ext cx="7886700" cy="936625"/>
          </a:xfrm>
        </p:spPr>
        <p:txBody>
          <a:bodyPr/>
          <a:lstStyle/>
          <a:p>
            <a:pPr eaLnBrk="1" hangingPunct="1"/>
            <a:r>
              <a:rPr lang="zh-CN" altLang="en-US" sz="2800"/>
              <a:t>治疗抵抗</a:t>
            </a:r>
            <a:r>
              <a:rPr lang="zh-CN" altLang="en-US" sz="3600"/>
              <a:t>：</a:t>
            </a:r>
            <a:r>
              <a:rPr lang="en-US" altLang="zh-CN" sz="3600"/>
              <a:t/>
            </a:r>
            <a:br>
              <a:rPr lang="en-US" altLang="zh-CN" sz="3600"/>
            </a:br>
            <a:r>
              <a:rPr lang="zh-CN" altLang="en-US" sz="2000" b="1"/>
              <a:t>多巴胺功能正常（</a:t>
            </a:r>
            <a:r>
              <a:rPr lang="en-US" altLang="zh-CN" sz="2000" b="1"/>
              <a:t>MRI)</a:t>
            </a:r>
            <a:r>
              <a:rPr lang="zh-CN" altLang="en-US" sz="2000" b="1"/>
              <a:t>，而谷氨酸功能增强</a:t>
            </a:r>
            <a:r>
              <a:rPr lang="en-US" altLang="zh-CN" sz="2000" b="1"/>
              <a:t>(MRS)</a:t>
            </a:r>
          </a:p>
        </p:txBody>
      </p:sp>
      <p:sp>
        <p:nvSpPr>
          <p:cNvPr id="75779" name="矩形 3"/>
          <p:cNvSpPr>
            <a:spLocks noChangeArrowheads="1"/>
          </p:cNvSpPr>
          <p:nvPr/>
        </p:nvSpPr>
        <p:spPr bwMode="auto">
          <a:xfrm>
            <a:off x="1566863" y="6424614"/>
            <a:ext cx="30416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200">
                <a:solidFill>
                  <a:srgbClr val="000000"/>
                </a:solidFill>
                <a:latin typeface="Arial" panose="020B0604020202020204" pitchFamily="34" charset="0"/>
                <a:ea typeface="微软雅黑" panose="020B0503020204020204" pitchFamily="34" charset="-122"/>
                <a:cs typeface="Arial" panose="020B0604020202020204" pitchFamily="34" charset="0"/>
              </a:rPr>
              <a:t>Demjaha Egerton, et al. Biol Psych (2013)</a:t>
            </a:r>
            <a:endParaRPr lang="zh-CN" altLang="en-US" sz="120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75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064" y="1443039"/>
            <a:ext cx="13938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26" y="1557339"/>
            <a:ext cx="16557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2" name="组合 25"/>
          <p:cNvGrpSpPr>
            <a:grpSpLocks/>
          </p:cNvGrpSpPr>
          <p:nvPr/>
        </p:nvGrpSpPr>
        <p:grpSpPr bwMode="auto">
          <a:xfrm>
            <a:off x="1774826" y="2924176"/>
            <a:ext cx="4321175" cy="3116263"/>
            <a:chOff x="251520" y="2924944"/>
            <a:chExt cx="4320480" cy="3116089"/>
          </a:xfrm>
        </p:grpSpPr>
        <p:sp>
          <p:nvSpPr>
            <p:cNvPr id="75802" name="TextBox 5"/>
            <p:cNvSpPr txBox="1">
              <a:spLocks noChangeArrowheads="1"/>
            </p:cNvSpPr>
            <p:nvPr/>
          </p:nvSpPr>
          <p:spPr bwMode="auto">
            <a:xfrm rot="-5400000">
              <a:off x="-1142763" y="4319227"/>
              <a:ext cx="30963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纹状体多巴胺合成能力</a:t>
              </a:r>
              <a:r>
                <a:rPr lang="en-US" altLang="zh-CN" sz="1400" b="1">
                  <a:solidFill>
                    <a:srgbClr val="000000"/>
                  </a:solidFill>
                  <a:latin typeface="Arial" panose="020B0604020202020204" pitchFamily="34" charset="0"/>
                  <a:ea typeface="微软雅黑" panose="020B0503020204020204" pitchFamily="34" charset="-122"/>
                  <a:cs typeface="Arial" panose="020B0604020202020204" pitchFamily="34" charset="0"/>
                </a:rPr>
                <a:t>(K</a:t>
              </a:r>
              <a:r>
                <a:rPr lang="en-US" altLang="zh-CN" sz="1400" b="1" baseline="-25000">
                  <a:solidFill>
                    <a:srgbClr val="000000"/>
                  </a:solidFill>
                  <a:latin typeface="Arial" panose="020B0604020202020204" pitchFamily="34" charset="0"/>
                  <a:ea typeface="微软雅黑" panose="020B0503020204020204" pitchFamily="34" charset="-122"/>
                  <a:cs typeface="Arial" panose="020B0604020202020204" pitchFamily="34" charset="0"/>
                </a:rPr>
                <a:t>i </a:t>
              </a:r>
              <a:r>
                <a:rPr lang="en-US" altLang="zh-CN" sz="1400" b="1" baseline="30000">
                  <a:solidFill>
                    <a:srgbClr val="000000"/>
                  </a:solidFill>
                  <a:latin typeface="Arial" panose="020B0604020202020204" pitchFamily="34" charset="0"/>
                  <a:ea typeface="微软雅黑" panose="020B0503020204020204" pitchFamily="34" charset="-122"/>
                  <a:cs typeface="Arial" panose="020B0604020202020204" pitchFamily="34" charset="0"/>
                </a:rPr>
                <a:t>cer</a:t>
              </a:r>
              <a:r>
                <a:rPr lang="en-US" altLang="zh-CN" sz="1400" b="1">
                  <a:solidFill>
                    <a:srgbClr val="000000"/>
                  </a:solidFill>
                  <a:latin typeface="Arial" panose="020B0604020202020204" pitchFamily="34" charset="0"/>
                  <a:ea typeface="微软雅黑" panose="020B0503020204020204" pitchFamily="34" charset="-122"/>
                  <a:cs typeface="Arial" panose="020B0604020202020204" pitchFamily="34" charset="0"/>
                </a:rPr>
                <a:t>,min-1)</a:t>
              </a:r>
              <a:endParaRPr lang="zh-CN" altLang="en-US" sz="1400" b="1" baseline="3000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75803" name="图表 2"/>
            <p:cNvGraphicFramePr>
              <a:graphicFrameLocks/>
            </p:cNvGraphicFramePr>
            <p:nvPr/>
          </p:nvGraphicFramePr>
          <p:xfrm>
            <a:off x="560760" y="2874144"/>
            <a:ext cx="4062040" cy="2997696"/>
          </p:xfrm>
          <a:graphic>
            <a:graphicData uri="http://schemas.openxmlformats.org/presentationml/2006/ole">
              <mc:AlternateContent xmlns:mc="http://schemas.openxmlformats.org/markup-compatibility/2006">
                <mc:Choice xmlns:v="urn:schemas-microsoft-com:vml" Requires="v">
                  <p:oleObj spid="_x0000_s6190" r:id="rId5" imgW="4060288" imgH="2999492" progId="Excel.Chart.8">
                    <p:embed/>
                  </p:oleObj>
                </mc:Choice>
                <mc:Fallback>
                  <p:oleObj r:id="rId5" imgW="4060288" imgH="2999492" progId="Excel.Chart.8">
                    <p:embed/>
                    <p:pic>
                      <p:nvPicPr>
                        <p:cNvPr id="75803" name="图表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760" y="2874144"/>
                          <a:ext cx="4062040" cy="299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5804" name="组合 11"/>
            <p:cNvGrpSpPr>
              <a:grpSpLocks/>
            </p:cNvGrpSpPr>
            <p:nvPr/>
          </p:nvGrpSpPr>
          <p:grpSpPr bwMode="auto">
            <a:xfrm>
              <a:off x="1700624" y="3685500"/>
              <a:ext cx="100609" cy="852843"/>
              <a:chOff x="5559212" y="3813750"/>
              <a:chExt cx="145340" cy="681989"/>
            </a:xfrm>
          </p:grpSpPr>
          <p:cxnSp>
            <p:nvCxnSpPr>
              <p:cNvPr id="7" name="直接连接符 6"/>
              <p:cNvCxnSpPr/>
              <p:nvPr/>
            </p:nvCxnSpPr>
            <p:spPr>
              <a:xfrm>
                <a:off x="5570750" y="3813602"/>
                <a:ext cx="1329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23488" y="3813602"/>
                <a:ext cx="0" cy="681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559286" y="4492729"/>
                <a:ext cx="1329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805" name="组合 17"/>
            <p:cNvGrpSpPr>
              <a:grpSpLocks/>
            </p:cNvGrpSpPr>
            <p:nvPr/>
          </p:nvGrpSpPr>
          <p:grpSpPr bwMode="auto">
            <a:xfrm>
              <a:off x="3863795" y="3501008"/>
              <a:ext cx="100609" cy="852843"/>
              <a:chOff x="5559212" y="3813750"/>
              <a:chExt cx="145340" cy="681989"/>
            </a:xfrm>
          </p:grpSpPr>
          <p:cxnSp>
            <p:nvCxnSpPr>
              <p:cNvPr id="19" name="直接连接符 18"/>
              <p:cNvCxnSpPr/>
              <p:nvPr/>
            </p:nvCxnSpPr>
            <p:spPr>
              <a:xfrm>
                <a:off x="5571102" y="3813884"/>
                <a:ext cx="1329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623839" y="3813884"/>
                <a:ext cx="0" cy="681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559637" y="4493011"/>
                <a:ext cx="1329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806" name="组合 21"/>
            <p:cNvGrpSpPr>
              <a:grpSpLocks/>
            </p:cNvGrpSpPr>
            <p:nvPr/>
          </p:nvGrpSpPr>
          <p:grpSpPr bwMode="auto">
            <a:xfrm>
              <a:off x="2767909" y="3429001"/>
              <a:ext cx="101414" cy="559676"/>
              <a:chOff x="5559212" y="3813750"/>
              <a:chExt cx="145340" cy="681989"/>
            </a:xfrm>
          </p:grpSpPr>
          <p:cxnSp>
            <p:nvCxnSpPr>
              <p:cNvPr id="23" name="直接连接符 22"/>
              <p:cNvCxnSpPr/>
              <p:nvPr/>
            </p:nvCxnSpPr>
            <p:spPr>
              <a:xfrm>
                <a:off x="5569717" y="3814652"/>
                <a:ext cx="1342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622036" y="3814652"/>
                <a:ext cx="0" cy="6808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558344" y="4493602"/>
                <a:ext cx="1342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807" name="TextBox 12"/>
            <p:cNvSpPr txBox="1">
              <a:spLocks noChangeArrowheads="1"/>
            </p:cNvSpPr>
            <p:nvPr/>
          </p:nvSpPr>
          <p:spPr bwMode="auto">
            <a:xfrm>
              <a:off x="2596252" y="3172500"/>
              <a:ext cx="432048"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000000"/>
                  </a:solidFill>
                  <a:latin typeface="Arial" panose="020B0604020202020204" pitchFamily="34" charset="0"/>
                  <a:ea typeface="微软雅黑" panose="020B0503020204020204" pitchFamily="34" charset="-122"/>
                  <a:cs typeface="Arial" panose="020B0604020202020204" pitchFamily="34" charset="0"/>
                </a:rPr>
                <a:t>*</a:t>
              </a:r>
            </a:p>
          </p:txBody>
        </p:sp>
        <p:sp>
          <p:nvSpPr>
            <p:cNvPr id="75808" name="矩形 13"/>
            <p:cNvSpPr>
              <a:spLocks noChangeArrowheads="1"/>
            </p:cNvSpPr>
            <p:nvPr/>
          </p:nvSpPr>
          <p:spPr bwMode="auto">
            <a:xfrm>
              <a:off x="1259632" y="573325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健康志愿者</a:t>
              </a:r>
            </a:p>
          </p:txBody>
        </p:sp>
        <p:sp>
          <p:nvSpPr>
            <p:cNvPr id="75809" name="矩形 14"/>
            <p:cNvSpPr>
              <a:spLocks noChangeArrowheads="1"/>
            </p:cNvSpPr>
            <p:nvPr/>
          </p:nvSpPr>
          <p:spPr bwMode="auto">
            <a:xfrm>
              <a:off x="2339752" y="573325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治疗有效者</a:t>
              </a:r>
            </a:p>
          </p:txBody>
        </p:sp>
        <p:sp>
          <p:nvSpPr>
            <p:cNvPr id="75810" name="矩形 16"/>
            <p:cNvSpPr>
              <a:spLocks noChangeArrowheads="1"/>
            </p:cNvSpPr>
            <p:nvPr/>
          </p:nvSpPr>
          <p:spPr bwMode="auto">
            <a:xfrm>
              <a:off x="3417644" y="573325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治疗抵抗者</a:t>
              </a:r>
            </a:p>
          </p:txBody>
        </p:sp>
      </p:grpSp>
      <p:grpSp>
        <p:nvGrpSpPr>
          <p:cNvPr id="75783" name="组合 26"/>
          <p:cNvGrpSpPr>
            <a:grpSpLocks/>
          </p:cNvGrpSpPr>
          <p:nvPr/>
        </p:nvGrpSpPr>
        <p:grpSpPr bwMode="auto">
          <a:xfrm>
            <a:off x="6153151" y="2924176"/>
            <a:ext cx="4335463" cy="3116263"/>
            <a:chOff x="4629200" y="2924945"/>
            <a:chExt cx="4335288" cy="3116089"/>
          </a:xfrm>
        </p:grpSpPr>
        <p:sp>
          <p:nvSpPr>
            <p:cNvPr id="75784" name="TextBox 29"/>
            <p:cNvSpPr txBox="1">
              <a:spLocks noChangeArrowheads="1"/>
            </p:cNvSpPr>
            <p:nvPr/>
          </p:nvSpPr>
          <p:spPr bwMode="auto">
            <a:xfrm rot="-5400000">
              <a:off x="3702969" y="4211216"/>
              <a:ext cx="21602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前扣带回谷氨酸水平</a:t>
              </a:r>
            </a:p>
          </p:txBody>
        </p:sp>
        <p:graphicFrame>
          <p:nvGraphicFramePr>
            <p:cNvPr id="75785" name="图表 30"/>
            <p:cNvGraphicFramePr>
              <a:graphicFrameLocks/>
            </p:cNvGraphicFramePr>
            <p:nvPr/>
          </p:nvGraphicFramePr>
          <p:xfrm>
            <a:off x="4953248" y="2874145"/>
            <a:ext cx="4062040" cy="2997696"/>
          </p:xfrm>
          <a:graphic>
            <a:graphicData uri="http://schemas.openxmlformats.org/presentationml/2006/ole">
              <mc:AlternateContent xmlns:mc="http://schemas.openxmlformats.org/markup-compatibility/2006">
                <mc:Choice xmlns:v="urn:schemas-microsoft-com:vml" Requires="v">
                  <p:oleObj spid="_x0000_s6191" r:id="rId7" imgW="4060288" imgH="2999492" progId="Excel.Chart.8">
                    <p:embed/>
                  </p:oleObj>
                </mc:Choice>
                <mc:Fallback>
                  <p:oleObj r:id="rId7" imgW="4060288" imgH="2999492" progId="Excel.Chart.8">
                    <p:embed/>
                    <p:pic>
                      <p:nvPicPr>
                        <p:cNvPr id="75785" name="图表 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248" y="2874145"/>
                          <a:ext cx="4062040" cy="299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5786" name="组合 31"/>
            <p:cNvGrpSpPr>
              <a:grpSpLocks/>
            </p:cNvGrpSpPr>
            <p:nvPr/>
          </p:nvGrpSpPr>
          <p:grpSpPr bwMode="auto">
            <a:xfrm>
              <a:off x="5868144" y="4151829"/>
              <a:ext cx="86971" cy="429299"/>
              <a:chOff x="5559212" y="3813750"/>
              <a:chExt cx="145340" cy="681989"/>
            </a:xfrm>
          </p:grpSpPr>
          <p:cxnSp>
            <p:nvCxnSpPr>
              <p:cNvPr id="33" name="直接连接符 32"/>
              <p:cNvCxnSpPr/>
              <p:nvPr/>
            </p:nvCxnSpPr>
            <p:spPr>
              <a:xfrm>
                <a:off x="5571234" y="3814044"/>
                <a:ext cx="1326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621636" y="3814044"/>
                <a:ext cx="0" cy="680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557969" y="4492402"/>
                <a:ext cx="1326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787" name="组合 35"/>
            <p:cNvGrpSpPr>
              <a:grpSpLocks/>
            </p:cNvGrpSpPr>
            <p:nvPr/>
          </p:nvGrpSpPr>
          <p:grpSpPr bwMode="auto">
            <a:xfrm>
              <a:off x="8185442" y="3532542"/>
              <a:ext cx="83676" cy="771446"/>
              <a:chOff x="5559212" y="3813750"/>
              <a:chExt cx="145340" cy="681989"/>
            </a:xfrm>
          </p:grpSpPr>
          <p:cxnSp>
            <p:nvCxnSpPr>
              <p:cNvPr id="37" name="直接连接符 36"/>
              <p:cNvCxnSpPr/>
              <p:nvPr/>
            </p:nvCxnSpPr>
            <p:spPr>
              <a:xfrm>
                <a:off x="5569571" y="3814088"/>
                <a:ext cx="135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624717" y="3814088"/>
                <a:ext cx="0" cy="6820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558542" y="4493302"/>
                <a:ext cx="135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788" name="组合 39"/>
            <p:cNvGrpSpPr>
              <a:grpSpLocks/>
            </p:cNvGrpSpPr>
            <p:nvPr/>
          </p:nvGrpSpPr>
          <p:grpSpPr bwMode="auto">
            <a:xfrm>
              <a:off x="7051804" y="3608984"/>
              <a:ext cx="75975" cy="1332184"/>
              <a:chOff x="5559212" y="3813750"/>
              <a:chExt cx="145340" cy="681989"/>
            </a:xfrm>
          </p:grpSpPr>
          <p:cxnSp>
            <p:nvCxnSpPr>
              <p:cNvPr id="41" name="直接连接符 40"/>
              <p:cNvCxnSpPr/>
              <p:nvPr/>
            </p:nvCxnSpPr>
            <p:spPr>
              <a:xfrm>
                <a:off x="5571020" y="3813820"/>
                <a:ext cx="1336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622646" y="3813820"/>
                <a:ext cx="0" cy="681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558873" y="4493194"/>
                <a:ext cx="1336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789" name="TextBox 43"/>
            <p:cNvSpPr txBox="1">
              <a:spLocks noChangeArrowheads="1"/>
            </p:cNvSpPr>
            <p:nvPr/>
          </p:nvSpPr>
          <p:spPr bwMode="auto">
            <a:xfrm>
              <a:off x="8012618" y="3284984"/>
              <a:ext cx="432048"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000000"/>
                  </a:solidFill>
                  <a:latin typeface="Arial" panose="020B0604020202020204" pitchFamily="34" charset="0"/>
                  <a:ea typeface="微软雅黑" panose="020B0503020204020204" pitchFamily="34" charset="-122"/>
                  <a:cs typeface="Arial" panose="020B0604020202020204" pitchFamily="34" charset="0"/>
                </a:rPr>
                <a:t>*</a:t>
              </a:r>
            </a:p>
          </p:txBody>
        </p:sp>
        <p:sp>
          <p:nvSpPr>
            <p:cNvPr id="75790" name="矩形 44"/>
            <p:cNvSpPr>
              <a:spLocks noChangeArrowheads="1"/>
            </p:cNvSpPr>
            <p:nvPr/>
          </p:nvSpPr>
          <p:spPr bwMode="auto">
            <a:xfrm>
              <a:off x="5652120" y="5733257"/>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健康志愿者</a:t>
              </a:r>
            </a:p>
          </p:txBody>
        </p:sp>
        <p:sp>
          <p:nvSpPr>
            <p:cNvPr id="75791" name="矩形 45"/>
            <p:cNvSpPr>
              <a:spLocks noChangeArrowheads="1"/>
            </p:cNvSpPr>
            <p:nvPr/>
          </p:nvSpPr>
          <p:spPr bwMode="auto">
            <a:xfrm>
              <a:off x="6732240" y="5733257"/>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治疗有效者</a:t>
              </a:r>
            </a:p>
          </p:txBody>
        </p:sp>
        <p:sp>
          <p:nvSpPr>
            <p:cNvPr id="75792" name="矩形 46"/>
            <p:cNvSpPr>
              <a:spLocks noChangeArrowheads="1"/>
            </p:cNvSpPr>
            <p:nvPr/>
          </p:nvSpPr>
          <p:spPr bwMode="auto">
            <a:xfrm>
              <a:off x="7810132" y="5733257"/>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治疗抵抗者</a:t>
              </a:r>
            </a:p>
          </p:txBody>
        </p:sp>
      </p:grpSp>
    </p:spTree>
    <p:extLst>
      <p:ext uri="{BB962C8B-B14F-4D97-AF65-F5344CB8AC3E}">
        <p14:creationId xmlns:p14="http://schemas.microsoft.com/office/powerpoint/2010/main" val="28500672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54737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032626" y="1773239"/>
            <a:ext cx="3311525" cy="4524375"/>
          </a:xfrm>
          <a:prstGeom prst="rect">
            <a:avLst/>
          </a:prstGeom>
          <a:noFill/>
        </p:spPr>
        <p:txBody>
          <a:bodyPr>
            <a:spAutoFit/>
          </a:bodyPr>
          <a:lstStyle/>
          <a:p>
            <a:pPr>
              <a:lnSpc>
                <a:spcPct val="150000"/>
              </a:lnSpc>
              <a:defRPr/>
            </a:pPr>
            <a:r>
              <a:rPr lang="zh-CN" altLang="en-US" sz="2000" dirty="0"/>
              <a:t>艺术家</a:t>
            </a:r>
            <a:r>
              <a:rPr lang="en-US" sz="2000" dirty="0"/>
              <a:t>Sue Morgan</a:t>
            </a:r>
            <a:r>
              <a:rPr lang="zh-CN" altLang="en-US" sz="2000" dirty="0"/>
              <a:t>已患有精神分裂症</a:t>
            </a:r>
            <a:r>
              <a:rPr lang="en-US" sz="2000" dirty="0"/>
              <a:t>20</a:t>
            </a:r>
            <a:r>
              <a:rPr lang="zh-CN" altLang="en-US" sz="2000" dirty="0"/>
              <a:t>年，目前正在缓解中。</a:t>
            </a:r>
            <a:r>
              <a:rPr lang="en-US" sz="2000" dirty="0"/>
              <a:t>Morgan</a:t>
            </a:r>
            <a:r>
              <a:rPr lang="zh-CN" altLang="en-US" sz="2000" dirty="0"/>
              <a:t>试图通过这幅画传达精神分裂症所引起的可怕混乱感。</a:t>
            </a:r>
            <a:endParaRPr lang="en-US" altLang="zh-CN" sz="2000" dirty="0"/>
          </a:p>
          <a:p>
            <a:pPr>
              <a:lnSpc>
                <a:spcPct val="150000"/>
              </a:lnSpc>
              <a:defRPr/>
            </a:pPr>
            <a:endParaRPr lang="en-US" sz="2000" dirty="0">
              <a:latin typeface="+mn-ea"/>
            </a:endParaRPr>
          </a:p>
          <a:p>
            <a:pPr>
              <a:lnSpc>
                <a:spcPct val="150000"/>
              </a:lnSpc>
              <a:defRPr/>
            </a:pPr>
            <a:r>
              <a:rPr lang="en-US" sz="2000" dirty="0">
                <a:latin typeface="+mn-ea"/>
              </a:rPr>
              <a:t>Morgan</a:t>
            </a:r>
            <a:r>
              <a:rPr lang="zh-CN" altLang="en-US" sz="2000" dirty="0">
                <a:latin typeface="+mn-ea"/>
              </a:rPr>
              <a:t>表示，连接到大脑的这些线表达了</a:t>
            </a:r>
            <a:r>
              <a:rPr lang="en-US" altLang="zh-CN" sz="2000" dirty="0">
                <a:latin typeface="+mn-ea"/>
              </a:rPr>
              <a:t>:</a:t>
            </a:r>
            <a:r>
              <a:rPr lang="zh-CN" altLang="en-US" sz="2000" dirty="0">
                <a:latin typeface="+mn-ea"/>
              </a:rPr>
              <a:t>“我感受到的无形信号和连接。”</a:t>
            </a:r>
            <a:endParaRPr lang="en-US" sz="2000" dirty="0">
              <a:latin typeface="+mn-ea"/>
            </a:endParaRPr>
          </a:p>
          <a:p>
            <a:pPr>
              <a:defRPr/>
            </a:pPr>
            <a:endParaRPr lang="en-US" dirty="0"/>
          </a:p>
        </p:txBody>
      </p:sp>
      <p:pic>
        <p:nvPicPr>
          <p:cNvPr id="686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113" y="6453189"/>
            <a:ext cx="28765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064" y="188913"/>
            <a:ext cx="345598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32097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zh-CN" altLang="en-US" sz="4000" dirty="0" smtClean="0"/>
              <a:t>心理因素，内在</a:t>
            </a:r>
            <a:r>
              <a:rPr lang="zh-CN" altLang="en-US" sz="4000" dirty="0"/>
              <a:t>因素</a:t>
            </a:r>
          </a:p>
        </p:txBody>
      </p:sp>
      <p:sp>
        <p:nvSpPr>
          <p:cNvPr id="77827" name="Rectangle 3"/>
          <p:cNvSpPr>
            <a:spLocks noGrp="1" noChangeArrowheads="1"/>
          </p:cNvSpPr>
          <p:nvPr>
            <p:ph type="body" idx="1"/>
          </p:nvPr>
        </p:nvSpPr>
        <p:spPr/>
        <p:txBody>
          <a:bodyPr>
            <a:normAutofit/>
          </a:bodyPr>
          <a:lstStyle/>
          <a:p>
            <a:r>
              <a:rPr lang="zh-CN" altLang="en-US" dirty="0"/>
              <a:t>素质</a:t>
            </a:r>
            <a:r>
              <a:rPr lang="zh-CN" altLang="en-US" dirty="0" smtClean="0"/>
              <a:t>因素</a:t>
            </a:r>
            <a:r>
              <a:rPr lang="en-US" altLang="zh-CN" dirty="0"/>
              <a:t>(predisposing factors</a:t>
            </a:r>
            <a:r>
              <a:rPr lang="en-US" altLang="zh-CN" dirty="0" smtClean="0"/>
              <a:t>)—</a:t>
            </a:r>
            <a:r>
              <a:rPr lang="zh-CN" altLang="en-US" dirty="0"/>
              <a:t>决定疾病的易感性</a:t>
            </a:r>
          </a:p>
          <a:p>
            <a:r>
              <a:rPr lang="zh-CN" altLang="en-US" dirty="0"/>
              <a:t>诱发</a:t>
            </a:r>
            <a:r>
              <a:rPr lang="zh-CN" altLang="en-US" dirty="0" smtClean="0"/>
              <a:t>因素</a:t>
            </a:r>
            <a:r>
              <a:rPr lang="en-US" altLang="zh-CN" dirty="0"/>
              <a:t>(precipitating factors)—</a:t>
            </a:r>
            <a:r>
              <a:rPr lang="zh-CN" altLang="en-US" dirty="0"/>
              <a:t>病前作用于个体促使发病的事件</a:t>
            </a:r>
          </a:p>
          <a:p>
            <a:r>
              <a:rPr lang="zh-CN" altLang="en-US" dirty="0"/>
              <a:t>附加</a:t>
            </a:r>
            <a:r>
              <a:rPr lang="zh-CN" altLang="en-US" dirty="0" smtClean="0"/>
              <a:t>因素</a:t>
            </a:r>
            <a:r>
              <a:rPr lang="en-US" altLang="zh-CN" dirty="0"/>
              <a:t>(perpetuating factors</a:t>
            </a:r>
            <a:r>
              <a:rPr lang="en-US" altLang="zh-CN" dirty="0" smtClean="0"/>
              <a:t>)—</a:t>
            </a:r>
            <a:r>
              <a:rPr lang="zh-CN" altLang="en-US" dirty="0"/>
              <a:t>疾病发生后附加于</a:t>
            </a:r>
            <a:r>
              <a:rPr lang="zh-CN" altLang="en-US" dirty="0" smtClean="0"/>
              <a:t>个体促使</a:t>
            </a:r>
            <a:r>
              <a:rPr lang="zh-CN" altLang="en-US" dirty="0"/>
              <a:t>疾病加剧或持续的事件 </a:t>
            </a:r>
          </a:p>
          <a:p>
            <a:pPr eaLnBrk="1" hangingPunct="1"/>
            <a:r>
              <a:rPr lang="zh-CN" altLang="en-US" dirty="0"/>
              <a:t>致病因素</a:t>
            </a:r>
            <a:r>
              <a:rPr lang="en-US" altLang="zh-CN" dirty="0"/>
              <a:t>—</a:t>
            </a:r>
            <a:r>
              <a:rPr lang="zh-CN" altLang="en-US" dirty="0"/>
              <a:t>导致发病所必需的因素</a:t>
            </a:r>
          </a:p>
          <a:p>
            <a:pPr eaLnBrk="1" hangingPunct="1"/>
            <a:r>
              <a:rPr lang="zh-CN" altLang="en-US" dirty="0"/>
              <a:t>条件因素</a:t>
            </a:r>
            <a:r>
              <a:rPr lang="en-US" altLang="zh-CN" dirty="0"/>
              <a:t>—</a:t>
            </a:r>
            <a:r>
              <a:rPr lang="zh-CN" altLang="en-US" dirty="0"/>
              <a:t>为致病因素发挥作用提供必要条件的因素 </a:t>
            </a:r>
            <a:endParaRPr lang="en-US" altLang="zh-CN" dirty="0" smtClean="0"/>
          </a:p>
          <a:p>
            <a:pPr eaLnBrk="1" hangingPunct="1"/>
            <a:r>
              <a:rPr lang="zh-CN" altLang="en-US" dirty="0" smtClean="0"/>
              <a:t> </a:t>
            </a:r>
            <a:endParaRPr lang="zh-CN" altLang="en-US" dirty="0"/>
          </a:p>
        </p:txBody>
      </p:sp>
    </p:spTree>
    <p:extLst>
      <p:ext uri="{BB962C8B-B14F-4D97-AF65-F5344CB8AC3E}">
        <p14:creationId xmlns:p14="http://schemas.microsoft.com/office/powerpoint/2010/main" val="26323736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317A8C9-09D1-40B6-B4CD-55EF39EB910A}" type="slidenum">
              <a:rPr kumimoji="0" lang="en-US" altLang="zh-CN" sz="1400"/>
              <a:pPr>
                <a:spcBef>
                  <a:spcPct val="0"/>
                </a:spcBef>
                <a:buClrTx/>
                <a:buSzTx/>
                <a:buFontTx/>
                <a:buNone/>
              </a:pPr>
              <a:t>57</a:t>
            </a:fld>
            <a:endParaRPr kumimoji="0" lang="en-US" altLang="zh-CN" sz="1400"/>
          </a:p>
        </p:txBody>
      </p:sp>
      <p:sp>
        <p:nvSpPr>
          <p:cNvPr id="78851" name="Rectangle 2"/>
          <p:cNvSpPr>
            <a:spLocks noGrp="1" noChangeArrowheads="1"/>
          </p:cNvSpPr>
          <p:nvPr>
            <p:ph type="title"/>
          </p:nvPr>
        </p:nvSpPr>
        <p:spPr>
          <a:xfrm>
            <a:off x="3276601" y="617538"/>
            <a:ext cx="7191375" cy="1143000"/>
          </a:xfrm>
        </p:spPr>
        <p:txBody>
          <a:bodyPr/>
          <a:lstStyle/>
          <a:p>
            <a:pPr eaLnBrk="1" hangingPunct="1"/>
            <a:r>
              <a:rPr lang="zh-CN" altLang="en-US" smtClean="0"/>
              <a:t>内在因素：素质</a:t>
            </a:r>
          </a:p>
        </p:txBody>
      </p:sp>
      <p:sp>
        <p:nvSpPr>
          <p:cNvPr id="78852" name="Rectangle 3"/>
          <p:cNvSpPr>
            <a:spLocks noGrp="1" noChangeArrowheads="1"/>
          </p:cNvSpPr>
          <p:nvPr>
            <p:ph type="body" idx="1"/>
          </p:nvPr>
        </p:nvSpPr>
        <p:spPr/>
        <p:txBody>
          <a:bodyPr/>
          <a:lstStyle/>
          <a:p>
            <a:pPr eaLnBrk="1" hangingPunct="1"/>
            <a:r>
              <a:rPr lang="zh-CN" altLang="en-US" dirty="0" smtClean="0"/>
              <a:t>体质、气质和素质基本同意。</a:t>
            </a:r>
          </a:p>
          <a:p>
            <a:pPr eaLnBrk="1" hangingPunct="1"/>
            <a:r>
              <a:rPr lang="zh-CN" altLang="en-US" dirty="0" smtClean="0"/>
              <a:t>体质着重躯体特征，</a:t>
            </a:r>
            <a:endParaRPr lang="en-US" altLang="zh-CN" dirty="0" smtClean="0"/>
          </a:p>
          <a:p>
            <a:pPr eaLnBrk="1" hangingPunct="1"/>
            <a:r>
              <a:rPr lang="zh-CN" altLang="en-US" dirty="0" smtClean="0"/>
              <a:t>气质着重性格特征，</a:t>
            </a:r>
            <a:endParaRPr lang="en-US" altLang="zh-CN" dirty="0" smtClean="0"/>
          </a:p>
          <a:p>
            <a:pPr eaLnBrk="1" hangingPunct="1"/>
            <a:r>
              <a:rPr lang="zh-CN" altLang="en-US" dirty="0" smtClean="0"/>
              <a:t>素质包括这两方面。</a:t>
            </a:r>
          </a:p>
          <a:p>
            <a:pPr eaLnBrk="1" hangingPunct="1"/>
            <a:r>
              <a:rPr lang="zh-CN" altLang="en-US" dirty="0" smtClean="0"/>
              <a:t>素质主要由遗传、童年期的经历和环境塑造，到青春期基本定型，其精神活动的特点称为人格。</a:t>
            </a:r>
          </a:p>
          <a:p>
            <a:pPr eaLnBrk="1" hangingPunct="1"/>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31039552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8CC342E-ADCC-4291-A7FA-F234F0CE8D73}" type="slidenum">
              <a:rPr kumimoji="0" lang="en-US" altLang="zh-CN" sz="1400"/>
              <a:pPr>
                <a:spcBef>
                  <a:spcPct val="0"/>
                </a:spcBef>
                <a:buClrTx/>
                <a:buSzTx/>
                <a:buFontTx/>
                <a:buNone/>
              </a:pPr>
              <a:t>58</a:t>
            </a:fld>
            <a:endParaRPr kumimoji="0" lang="en-US" altLang="zh-CN" sz="1400"/>
          </a:p>
        </p:txBody>
      </p:sp>
      <p:sp>
        <p:nvSpPr>
          <p:cNvPr id="79875" name="Rectangle 2"/>
          <p:cNvSpPr>
            <a:spLocks noGrp="1" noChangeArrowheads="1"/>
          </p:cNvSpPr>
          <p:nvPr>
            <p:ph type="title"/>
          </p:nvPr>
        </p:nvSpPr>
        <p:spPr>
          <a:xfrm>
            <a:off x="1492103" y="503238"/>
            <a:ext cx="6657975" cy="1143000"/>
          </a:xfrm>
        </p:spPr>
        <p:txBody>
          <a:bodyPr/>
          <a:lstStyle/>
          <a:p>
            <a:pPr eaLnBrk="1" hangingPunct="1"/>
            <a:r>
              <a:rPr lang="zh-CN" altLang="en-US" dirty="0" smtClean="0"/>
              <a:t>社会因素， 外在因素</a:t>
            </a:r>
          </a:p>
        </p:txBody>
      </p:sp>
      <p:sp>
        <p:nvSpPr>
          <p:cNvPr id="79876" name="Rectangle 3"/>
          <p:cNvSpPr>
            <a:spLocks noGrp="1" noChangeArrowheads="1"/>
          </p:cNvSpPr>
          <p:nvPr>
            <p:ph type="body" idx="1"/>
          </p:nvPr>
        </p:nvSpPr>
        <p:spPr/>
        <p:txBody>
          <a:bodyPr/>
          <a:lstStyle/>
          <a:p>
            <a:r>
              <a:rPr lang="zh-CN" altLang="en-US" dirty="0"/>
              <a:t>应激</a:t>
            </a:r>
            <a:r>
              <a:rPr lang="en-US" altLang="zh-CN" dirty="0"/>
              <a:t>(stress</a:t>
            </a:r>
            <a:r>
              <a:rPr lang="en-US" altLang="zh-CN" dirty="0" smtClean="0"/>
              <a:t>)-</a:t>
            </a:r>
            <a:r>
              <a:rPr lang="zh-CN" altLang="en-US" dirty="0" smtClean="0"/>
              <a:t>急性应激源：如自然灾害等</a:t>
            </a:r>
          </a:p>
          <a:p>
            <a:r>
              <a:rPr lang="zh-CN" altLang="en-US" dirty="0"/>
              <a:t>生活事件</a:t>
            </a:r>
            <a:r>
              <a:rPr lang="en-US" altLang="zh-CN" dirty="0"/>
              <a:t>(life events</a:t>
            </a:r>
            <a:r>
              <a:rPr lang="en-US" altLang="zh-CN" dirty="0" smtClean="0"/>
              <a:t>)-</a:t>
            </a:r>
            <a:r>
              <a:rPr lang="zh-CN" altLang="en-US" dirty="0" smtClean="0"/>
              <a:t>如失恋、长期慢性疾病</a:t>
            </a:r>
            <a:endParaRPr lang="en-US" altLang="zh-CN" dirty="0" smtClean="0"/>
          </a:p>
          <a:p>
            <a:r>
              <a:rPr lang="zh-CN" altLang="en-US" dirty="0" smtClean="0"/>
              <a:t>社会</a:t>
            </a:r>
            <a:r>
              <a:rPr lang="zh-CN" altLang="en-US" dirty="0"/>
              <a:t>因素</a:t>
            </a:r>
            <a:r>
              <a:rPr lang="en-US" altLang="zh-CN" dirty="0"/>
              <a:t>(social factors</a:t>
            </a:r>
            <a:r>
              <a:rPr lang="en-US" altLang="zh-CN" dirty="0" smtClean="0"/>
              <a:t>)-</a:t>
            </a:r>
            <a:r>
              <a:rPr lang="zh-CN" altLang="en-US" dirty="0" smtClean="0"/>
              <a:t>社会认知，如疾病歧视。涉及社会思维、社会影响、社会关系。</a:t>
            </a:r>
            <a:endParaRPr lang="en-US" altLang="zh-CN" dirty="0" smtClean="0"/>
          </a:p>
          <a:p>
            <a:r>
              <a:rPr lang="zh-CN" altLang="en-US" dirty="0" smtClean="0"/>
              <a:t>城市化，工业化</a:t>
            </a:r>
            <a:r>
              <a:rPr lang="zh-CN" altLang="en-US" dirty="0"/>
              <a:t>，生活节奏改变</a:t>
            </a:r>
          </a:p>
          <a:p>
            <a:r>
              <a:rPr lang="zh-CN" altLang="en-US" dirty="0" smtClean="0"/>
              <a:t>社会变革（经济、政治）</a:t>
            </a:r>
            <a:endParaRPr lang="zh-CN" altLang="en-US" dirty="0"/>
          </a:p>
          <a:p>
            <a:r>
              <a:rPr lang="zh-CN" altLang="en-US" dirty="0" smtClean="0"/>
              <a:t>性别，家庭，社会</a:t>
            </a:r>
            <a:r>
              <a:rPr lang="zh-CN" altLang="en-US" dirty="0"/>
              <a:t>阶层，种族</a:t>
            </a:r>
            <a:r>
              <a:rPr lang="zh-CN" altLang="en-US" dirty="0" smtClean="0"/>
              <a:t>差异</a:t>
            </a:r>
            <a:endParaRPr lang="en-US" altLang="zh-CN" dirty="0" smtClean="0"/>
          </a:p>
          <a:p>
            <a:endParaRPr lang="en-US" altLang="zh-CN" dirty="0"/>
          </a:p>
          <a:p>
            <a:endParaRPr lang="zh-CN" altLang="en-US" dirty="0"/>
          </a:p>
          <a:p>
            <a:pPr eaLnBrk="1" hangingPunct="1"/>
            <a:endParaRPr lang="zh-CN" altLang="en-US" dirty="0" smtClean="0"/>
          </a:p>
          <a:p>
            <a:pPr eaLnBrk="1" hangingPunct="1">
              <a:buFont typeface="Wingdings" panose="05000000000000000000" pitchFamily="2" charset="2"/>
              <a:buNone/>
            </a:pPr>
            <a:endParaRPr lang="en-US" altLang="zh-CN" dirty="0" smtClean="0"/>
          </a:p>
        </p:txBody>
      </p:sp>
      <p:pic>
        <p:nvPicPr>
          <p:cNvPr id="79877" name="Picture 5" descr="BD05584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5168" y="4001294"/>
            <a:ext cx="2560673"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32464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title"/>
          </p:nvPr>
        </p:nvSpPr>
        <p:spPr>
          <a:noFill/>
        </p:spPr>
        <p:txBody>
          <a:bodyPr/>
          <a:lstStyle/>
          <a:p>
            <a:pPr eaLnBrk="1" hangingPunct="1"/>
            <a:r>
              <a:rPr lang="zh-CN" altLang="en-US" smtClean="0"/>
              <a:t>精神障碍的社会危险因素</a:t>
            </a:r>
          </a:p>
        </p:txBody>
      </p:sp>
      <p:sp>
        <p:nvSpPr>
          <p:cNvPr id="82947" name="Rectangle 5"/>
          <p:cNvSpPr>
            <a:spLocks noGrp="1" noChangeArrowheads="1"/>
          </p:cNvSpPr>
          <p:nvPr>
            <p:ph type="body" idx="1"/>
          </p:nvPr>
        </p:nvSpPr>
        <p:spPr>
          <a:noFill/>
        </p:spPr>
        <p:txBody>
          <a:bodyPr/>
          <a:lstStyle/>
          <a:p>
            <a:pPr eaLnBrk="1" hangingPunct="1"/>
            <a:r>
              <a:rPr lang="zh-CN" altLang="en-US" b="1" dirty="0" smtClean="0"/>
              <a:t>相对</a:t>
            </a:r>
            <a:r>
              <a:rPr lang="en-US" altLang="zh-CN" b="1" dirty="0" smtClean="0"/>
              <a:t>/</a:t>
            </a:r>
            <a:r>
              <a:rPr lang="zh-CN" altLang="en-US" b="1" dirty="0" smtClean="0"/>
              <a:t>绝对贫困是精神障碍的危险因素</a:t>
            </a:r>
          </a:p>
          <a:p>
            <a:pPr eaLnBrk="1" hangingPunct="1"/>
            <a:r>
              <a:rPr lang="zh-CN" altLang="en-US" b="1" dirty="0" smtClean="0"/>
              <a:t>移民是精神障碍的高危人群</a:t>
            </a:r>
          </a:p>
          <a:p>
            <a:pPr eaLnBrk="1" hangingPunct="1"/>
            <a:r>
              <a:rPr lang="zh-CN" altLang="en-US" b="1" dirty="0" smtClean="0"/>
              <a:t>“留守”人群是精神障碍的易罹人群</a:t>
            </a:r>
          </a:p>
          <a:p>
            <a:pPr eaLnBrk="1" hangingPunct="1"/>
            <a:r>
              <a:rPr lang="zh-CN" altLang="en-US" b="1" dirty="0" smtClean="0"/>
              <a:t>老人是精神障碍的高危人群</a:t>
            </a:r>
            <a:endParaRPr lang="en-US" altLang="zh-CN" b="1" dirty="0" smtClean="0"/>
          </a:p>
          <a:p>
            <a:r>
              <a:rPr lang="zh-CN" altLang="en-US" dirty="0" smtClean="0"/>
              <a:t>父母冷漠不关心</a:t>
            </a:r>
            <a:r>
              <a:rPr lang="zh-CN" altLang="en-US" dirty="0"/>
              <a:t>与抑郁有关</a:t>
            </a:r>
          </a:p>
          <a:p>
            <a:r>
              <a:rPr lang="zh-CN" altLang="en-US" dirty="0"/>
              <a:t>儿童性侵犯与成年抑郁有关</a:t>
            </a:r>
          </a:p>
          <a:p>
            <a:r>
              <a:rPr lang="zh-CN" altLang="en-US" dirty="0"/>
              <a:t>女性社交网络少抑郁患病率高</a:t>
            </a:r>
          </a:p>
          <a:p>
            <a:pPr eaLnBrk="1" hangingPunct="1"/>
            <a:endParaRPr lang="zh-CN" altLang="en-US" b="1" dirty="0" smtClean="0"/>
          </a:p>
          <a:p>
            <a:pPr eaLnBrk="1" hangingPunct="1"/>
            <a:endParaRPr lang="zh-CN" altLang="en-US" b="1" dirty="0" smtClean="0"/>
          </a:p>
          <a:p>
            <a:pPr eaLnBrk="1" hangingPunct="1"/>
            <a:endParaRPr lang="en-US" altLang="zh-CN" dirty="0" smtClean="0"/>
          </a:p>
        </p:txBody>
      </p:sp>
    </p:spTree>
    <p:extLst>
      <p:ext uri="{BB962C8B-B14F-4D97-AF65-F5344CB8AC3E}">
        <p14:creationId xmlns:p14="http://schemas.microsoft.com/office/powerpoint/2010/main" val="882097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8167" y="718474"/>
            <a:ext cx="8314659" cy="531812"/>
          </a:xfrm>
        </p:spPr>
        <p:txBody>
          <a:bodyPr>
            <a:normAutofit fontScale="90000"/>
          </a:bodyPr>
          <a:lstStyle/>
          <a:p>
            <a:pPr>
              <a:defRPr/>
            </a:pPr>
            <a:r>
              <a:rPr lang="zh-CN" altLang="en-US" dirty="0" smtClean="0"/>
              <a:t>中国</a:t>
            </a:r>
            <a:r>
              <a:rPr lang="zh-CN" altLang="en-US" dirty="0"/>
              <a:t>精神</a:t>
            </a:r>
            <a:r>
              <a:rPr lang="zh-CN" altLang="en-US" dirty="0" smtClean="0"/>
              <a:t>障碍流行病学概况</a:t>
            </a:r>
            <a:endParaRPr lang="zh-CN" altLang="en-US" dirty="0"/>
          </a:p>
        </p:txBody>
      </p:sp>
      <p:sp>
        <p:nvSpPr>
          <p:cNvPr id="10" name="矩形 9"/>
          <p:cNvSpPr/>
          <p:nvPr/>
        </p:nvSpPr>
        <p:spPr>
          <a:xfrm>
            <a:off x="1524000" y="5715000"/>
            <a:ext cx="9055100" cy="254000"/>
          </a:xfrm>
          <a:prstGeom prst="rect">
            <a:avLst/>
          </a:prstGeom>
        </p:spPr>
        <p:txBody>
          <a:bodyPr>
            <a:spAutoFit/>
          </a:bodyPr>
          <a:lstStyle/>
          <a:p>
            <a:pPr>
              <a:defRPr/>
            </a:pPr>
            <a:r>
              <a:rPr lang="en-US" altLang="zh-CN" sz="1050" dirty="0"/>
              <a:t>Huang Y, et al . Prevalence of mental disorders in China: a cross-sectional epidemiological study. Lancet Psychiatry. 2019 Mar;6(3):211-224. </a:t>
            </a:r>
            <a:endParaRPr lang="zh-CN" altLang="en-US" sz="1050" dirty="0"/>
          </a:p>
        </p:txBody>
      </p:sp>
      <p:graphicFrame>
        <p:nvGraphicFramePr>
          <p:cNvPr id="27654" name="图表 16"/>
          <p:cNvGraphicFramePr>
            <a:graphicFrameLocks/>
          </p:cNvGraphicFramePr>
          <p:nvPr>
            <p:extLst>
              <p:ext uri="{D42A27DB-BD31-4B8C-83A1-F6EECF244321}">
                <p14:modId xmlns:p14="http://schemas.microsoft.com/office/powerpoint/2010/main" val="422001321"/>
              </p:ext>
            </p:extLst>
          </p:nvPr>
        </p:nvGraphicFramePr>
        <p:xfrm>
          <a:off x="435934" y="1446028"/>
          <a:ext cx="10441172" cy="4051005"/>
        </p:xfrm>
        <a:graphic>
          <a:graphicData uri="http://schemas.openxmlformats.org/presentationml/2006/ole">
            <mc:AlternateContent xmlns:mc="http://schemas.openxmlformats.org/markup-compatibility/2006">
              <mc:Choice xmlns:v="urn:schemas-microsoft-com:vml" Requires="v">
                <p:oleObj spid="_x0000_s1095" name="图表" r:id="rId3" imgW="3273836" imgH="2164268" progId="Excel.Chart.8">
                  <p:embed/>
                </p:oleObj>
              </mc:Choice>
              <mc:Fallback>
                <p:oleObj name="图表" r:id="rId3" imgW="3273836" imgH="2164268" progId="Excel.Chart.8">
                  <p:embed/>
                  <p:pic>
                    <p:nvPicPr>
                      <p:cNvPr id="27654" name="图表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34" y="1446028"/>
                        <a:ext cx="10441172" cy="4051005"/>
                      </a:xfrm>
                      <a:prstGeom prst="rect">
                        <a:avLst/>
                      </a:prstGeom>
                      <a:noFill/>
                    </p:spPr>
                  </p:pic>
                </p:oleObj>
              </mc:Fallback>
            </mc:AlternateContent>
          </a:graphicData>
        </a:graphic>
      </p:graphicFrame>
    </p:spTree>
    <p:extLst>
      <p:ext uri="{BB962C8B-B14F-4D97-AF65-F5344CB8AC3E}">
        <p14:creationId xmlns:p14="http://schemas.microsoft.com/office/powerpoint/2010/main" val="23276817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2674939" y="617539"/>
            <a:ext cx="7793037" cy="795337"/>
          </a:xfrm>
        </p:spPr>
        <p:txBody>
          <a:bodyPr/>
          <a:lstStyle/>
          <a:p>
            <a:pPr eaLnBrk="1" hangingPunct="1"/>
            <a:r>
              <a:rPr lang="zh-CN" altLang="en-US" sz="3600"/>
              <a:t>全球精神疾病负担</a:t>
            </a:r>
          </a:p>
        </p:txBody>
      </p:sp>
      <p:sp>
        <p:nvSpPr>
          <p:cNvPr id="3" name="内容占位符 2"/>
          <p:cNvSpPr>
            <a:spLocks noGrp="1"/>
          </p:cNvSpPr>
          <p:nvPr>
            <p:ph idx="1"/>
          </p:nvPr>
        </p:nvSpPr>
        <p:spPr/>
        <p:txBody>
          <a:bodyPr/>
          <a:lstStyle/>
          <a:p>
            <a:pPr eaLnBrk="1" hangingPunct="1">
              <a:defRPr/>
            </a:pPr>
            <a:r>
              <a:rPr lang="en-US" altLang="zh-CN" sz="2000" dirty="0"/>
              <a:t>2013</a:t>
            </a:r>
            <a:r>
              <a:rPr lang="zh-CN" altLang="en-US" sz="2000" dirty="0"/>
              <a:t>年</a:t>
            </a:r>
            <a:r>
              <a:rPr lang="en-US" altLang="zh-CN" sz="2000" dirty="0"/>
              <a:t>8</a:t>
            </a:r>
            <a:r>
              <a:rPr lang="zh-CN" altLang="en-US" sz="2000" dirty="0"/>
              <a:t>月发表在</a:t>
            </a:r>
            <a:r>
              <a:rPr lang="en-US" altLang="zh-CN" sz="2000" dirty="0"/>
              <a:t>《Lancet》</a:t>
            </a:r>
            <a:r>
              <a:rPr lang="zh-CN" altLang="en-US" sz="2000" dirty="0"/>
              <a:t>上的研究显示，</a:t>
            </a:r>
            <a:r>
              <a:rPr lang="en-US" altLang="zh-CN" sz="2000" dirty="0"/>
              <a:t>2010</a:t>
            </a:r>
            <a:r>
              <a:rPr lang="zh-CN" altLang="en-US" sz="2000" dirty="0"/>
              <a:t>年精神疾病导致全球</a:t>
            </a:r>
            <a:r>
              <a:rPr lang="en-US" altLang="zh-CN" sz="2000" dirty="0"/>
              <a:t>23.2</a:t>
            </a:r>
            <a:r>
              <a:rPr lang="zh-CN" altLang="en-US" sz="2000" dirty="0"/>
              <a:t>万人死亡，是导致死亡和疾病的第</a:t>
            </a:r>
            <a:r>
              <a:rPr lang="en-US" altLang="zh-CN" sz="2000" dirty="0"/>
              <a:t>5</a:t>
            </a:r>
            <a:r>
              <a:rPr lang="zh-CN" altLang="en-US" sz="2000" dirty="0"/>
              <a:t>大原因，是导致非致命性疾病的首要原因</a:t>
            </a:r>
          </a:p>
          <a:p>
            <a:pPr eaLnBrk="1" hangingPunct="1">
              <a:defRPr/>
            </a:pPr>
            <a:endParaRPr lang="zh-CN" altLang="en-US" dirty="0"/>
          </a:p>
          <a:p>
            <a:pPr marL="0" indent="0">
              <a:buNone/>
              <a:defRPr/>
            </a:pPr>
            <a:endParaRPr lang="zh-CN" altLang="en-US" dirty="0"/>
          </a:p>
          <a:p>
            <a:pPr eaLnBrk="1" hangingPunct="1">
              <a:defRPr/>
            </a:pPr>
            <a:endParaRPr lang="zh-CN" altLang="en-US" dirty="0"/>
          </a:p>
          <a:p>
            <a:pPr eaLnBrk="1" hangingPunct="1">
              <a:defRPr/>
            </a:pPr>
            <a:endParaRPr lang="en-US" altLang="zh-CN" sz="2000" dirty="0"/>
          </a:p>
          <a:p>
            <a:pPr eaLnBrk="1" hangingPunct="1">
              <a:defRPr/>
            </a:pPr>
            <a:endParaRPr lang="en-US" altLang="zh-CN" sz="2000" dirty="0" smtClean="0"/>
          </a:p>
          <a:p>
            <a:pPr eaLnBrk="1" hangingPunct="1">
              <a:defRPr/>
            </a:pPr>
            <a:endParaRPr lang="en-US" altLang="zh-CN" sz="2000" dirty="0"/>
          </a:p>
          <a:p>
            <a:pPr eaLnBrk="1" hangingPunct="1">
              <a:defRPr/>
            </a:pPr>
            <a:r>
              <a:rPr lang="zh-CN" altLang="en-US" sz="2000" dirty="0" smtClean="0"/>
              <a:t>精神</a:t>
            </a:r>
            <a:r>
              <a:rPr lang="zh-CN" altLang="en-US" sz="2000" dirty="0"/>
              <a:t>疾病所导致的全球死亡和疾病要高于</a:t>
            </a:r>
            <a:r>
              <a:rPr lang="en-US" altLang="zh-CN" sz="2000" dirty="0"/>
              <a:t>HIV/AIDS</a:t>
            </a:r>
            <a:r>
              <a:rPr lang="zh-CN" altLang="en-US" sz="2000" dirty="0"/>
              <a:t>、结核病、糖尿病及交通伤害</a:t>
            </a:r>
          </a:p>
          <a:p>
            <a:pPr eaLnBrk="1" hangingPunct="1">
              <a:defRPr/>
            </a:pPr>
            <a:endParaRPr lang="zh-CN" altLang="en-US" sz="2000" dirty="0"/>
          </a:p>
        </p:txBody>
      </p:sp>
      <p:graphicFrame>
        <p:nvGraphicFramePr>
          <p:cNvPr id="38916" name="Object 96"/>
          <p:cNvGraphicFramePr>
            <a:graphicFrameLocks/>
          </p:cNvGraphicFramePr>
          <p:nvPr/>
        </p:nvGraphicFramePr>
        <p:xfrm>
          <a:off x="4343401" y="2349501"/>
          <a:ext cx="5357813" cy="3084513"/>
        </p:xfrm>
        <a:graphic>
          <a:graphicData uri="http://schemas.openxmlformats.org/presentationml/2006/ole">
            <mc:AlternateContent xmlns:mc="http://schemas.openxmlformats.org/markup-compatibility/2006">
              <mc:Choice xmlns:v="urn:schemas-microsoft-com:vml" Requires="v">
                <p:oleObj spid="_x0000_s4136" r:id="rId3" imgW="5358848" imgH="3084843" progId="Excel.Sheet.8">
                  <p:embed/>
                </p:oleObj>
              </mc:Choice>
              <mc:Fallback>
                <p:oleObj r:id="rId3" imgW="5358848" imgH="3084843" progId="Excel.Sheet.8">
                  <p:embed/>
                  <p:pic>
                    <p:nvPicPr>
                      <p:cNvPr id="38916" name="Object 9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1" y="2349501"/>
                        <a:ext cx="5357813"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7"/>
          <p:cNvSpPr txBox="1">
            <a:spLocks noChangeArrowheads="1"/>
          </p:cNvSpPr>
          <p:nvPr/>
        </p:nvSpPr>
        <p:spPr bwMode="auto">
          <a:xfrm>
            <a:off x="7608888" y="6289676"/>
            <a:ext cx="2735262" cy="523875"/>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da-DK" altLang="zh-CN" sz="1400" i="1" dirty="0">
                <a:solidFill>
                  <a:schemeClr val="bg2">
                    <a:lumMod val="10000"/>
                  </a:schemeClr>
                </a:solidFill>
                <a:cs typeface="Arial" pitchFamily="34" charset="0"/>
              </a:rPr>
              <a:t>Whiteford et al, Lancet 2013</a:t>
            </a:r>
          </a:p>
          <a:p>
            <a:pPr eaLnBrk="1" hangingPunct="1">
              <a:defRPr/>
            </a:pPr>
            <a:endParaRPr lang="zh-CN" altLang="en-US" sz="1400" i="1" dirty="0">
              <a:solidFill>
                <a:schemeClr val="bg2">
                  <a:lumMod val="10000"/>
                </a:schemeClr>
              </a:solidFill>
              <a:cs typeface="Arial" pitchFamily="34" charset="0"/>
            </a:endParaRPr>
          </a:p>
        </p:txBody>
      </p:sp>
      <p:sp>
        <p:nvSpPr>
          <p:cNvPr id="38918" name="灯片编号占位符 1"/>
          <p:cNvSpPr>
            <a:spLocks noGrp="1"/>
          </p:cNvSpPr>
          <p:nvPr>
            <p:ph type="sldNum" sz="quarter" idx="12"/>
          </p:nvPr>
        </p:nvSpPr>
        <p:spPr>
          <a:xfrm>
            <a:off x="2438400" y="6324600"/>
            <a:ext cx="1905000" cy="457200"/>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l">
              <a:spcBef>
                <a:spcPct val="0"/>
              </a:spcBef>
              <a:buClrTx/>
              <a:buSzTx/>
              <a:buFontTx/>
              <a:buNone/>
            </a:pPr>
            <a:fld id="{6BDD5B2E-838A-470E-BBBB-046F3059C9AC}" type="slidenum">
              <a:rPr kumimoji="0" lang="zh-CN" altLang="en-US" sz="1400">
                <a:latin typeface="Arial" panose="020B0604020202020204" pitchFamily="34" charset="0"/>
              </a:rPr>
              <a:pPr algn="l">
                <a:spcBef>
                  <a:spcPct val="0"/>
                </a:spcBef>
                <a:buClrTx/>
                <a:buSzTx/>
                <a:buFontTx/>
                <a:buNone/>
              </a:pPr>
              <a:t>60</a:t>
            </a:fld>
            <a:endParaRPr kumimoji="0" lang="en-US" altLang="zh-CN" sz="1400">
              <a:latin typeface="Arial" panose="020B0604020202020204" pitchFamily="34" charset="0"/>
            </a:endParaRPr>
          </a:p>
        </p:txBody>
      </p:sp>
    </p:spTree>
    <p:extLst>
      <p:ext uri="{BB962C8B-B14F-4D97-AF65-F5344CB8AC3E}">
        <p14:creationId xmlns:p14="http://schemas.microsoft.com/office/powerpoint/2010/main" val="23774538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smtClean="0"/>
              <a:t>全球</a:t>
            </a:r>
            <a:r>
              <a:rPr lang="en-US" altLang="zh-CN" smtClean="0"/>
              <a:t>1990-2013</a:t>
            </a:r>
            <a:r>
              <a:rPr lang="zh-CN" altLang="en-US" smtClean="0"/>
              <a:t>年的疾病负担变化趋势</a:t>
            </a:r>
          </a:p>
        </p:txBody>
      </p:sp>
      <p:pic>
        <p:nvPicPr>
          <p:cNvPr id="16387"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rcRect t="2" b="22084"/>
          <a:stretch>
            <a:fillRect/>
          </a:stretch>
        </p:blipFill>
        <p:spPr>
          <a:xfrm>
            <a:off x="1127051" y="1295400"/>
            <a:ext cx="9962707" cy="4724400"/>
          </a:xfrm>
        </p:spPr>
      </p:pic>
      <p:grpSp>
        <p:nvGrpSpPr>
          <p:cNvPr id="16388" name="组合 11"/>
          <p:cNvGrpSpPr>
            <a:grpSpLocks/>
          </p:cNvGrpSpPr>
          <p:nvPr/>
        </p:nvGrpSpPr>
        <p:grpSpPr bwMode="auto">
          <a:xfrm>
            <a:off x="5867400" y="1905000"/>
            <a:ext cx="1676400" cy="4114800"/>
            <a:chOff x="4343405" y="1828842"/>
            <a:chExt cx="1676357" cy="4114692"/>
          </a:xfrm>
        </p:grpSpPr>
        <p:sp>
          <p:nvSpPr>
            <p:cNvPr id="5" name="圆角矩形 4"/>
            <p:cNvSpPr/>
            <p:nvPr/>
          </p:nvSpPr>
          <p:spPr>
            <a:xfrm>
              <a:off x="4343405" y="1828842"/>
              <a:ext cx="1142971" cy="2285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p:cNvSpPr/>
            <p:nvPr/>
          </p:nvSpPr>
          <p:spPr>
            <a:xfrm>
              <a:off x="4343405" y="3200406"/>
              <a:ext cx="1142971" cy="2285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 6"/>
            <p:cNvSpPr/>
            <p:nvPr/>
          </p:nvSpPr>
          <p:spPr>
            <a:xfrm>
              <a:off x="4343405" y="3581396"/>
              <a:ext cx="1142971" cy="2285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圆角矩形 7"/>
            <p:cNvSpPr/>
            <p:nvPr/>
          </p:nvSpPr>
          <p:spPr>
            <a:xfrm>
              <a:off x="4343405" y="4797389"/>
              <a:ext cx="1374740" cy="1523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4343405" y="5714940"/>
              <a:ext cx="1371565" cy="2285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圆角矩形 9"/>
            <p:cNvSpPr/>
            <p:nvPr/>
          </p:nvSpPr>
          <p:spPr>
            <a:xfrm>
              <a:off x="4343405" y="5167267"/>
              <a:ext cx="1676357" cy="2285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3" name="矩形 12"/>
          <p:cNvSpPr/>
          <p:nvPr/>
        </p:nvSpPr>
        <p:spPr>
          <a:xfrm>
            <a:off x="1828801" y="6019801"/>
            <a:ext cx="8888413" cy="307975"/>
          </a:xfrm>
          <a:prstGeom prst="rect">
            <a:avLst/>
          </a:prstGeom>
        </p:spPr>
        <p:txBody>
          <a:bodyPr>
            <a:spAutoFit/>
          </a:bodyPr>
          <a:lstStyle/>
          <a:p>
            <a:pPr>
              <a:defRPr/>
            </a:pPr>
            <a:r>
              <a:rPr lang="zh-CN" altLang="en-US" sz="1400" dirty="0">
                <a:solidFill>
                  <a:schemeClr val="bg2">
                    <a:lumMod val="10000"/>
                  </a:schemeClr>
                </a:solidFill>
                <a:latin typeface="Arial" charset="0"/>
              </a:rPr>
              <a:t>数据来自</a:t>
            </a:r>
            <a:r>
              <a:rPr lang="en-US" altLang="zh-CN" sz="1400" dirty="0">
                <a:solidFill>
                  <a:schemeClr val="bg2">
                    <a:lumMod val="10000"/>
                  </a:schemeClr>
                </a:solidFill>
                <a:latin typeface="Arial" charset="0"/>
              </a:rPr>
              <a:t>1990</a:t>
            </a:r>
            <a:r>
              <a:rPr lang="zh-CN" altLang="en-US" sz="1400" dirty="0">
                <a:solidFill>
                  <a:schemeClr val="bg2">
                    <a:lumMod val="10000"/>
                  </a:schemeClr>
                </a:solidFill>
                <a:latin typeface="Arial" charset="0"/>
              </a:rPr>
              <a:t>年和</a:t>
            </a:r>
            <a:r>
              <a:rPr lang="en-US" altLang="zh-CN" sz="1400" dirty="0">
                <a:solidFill>
                  <a:schemeClr val="bg2">
                    <a:lumMod val="10000"/>
                  </a:schemeClr>
                </a:solidFill>
                <a:latin typeface="Arial" charset="0"/>
              </a:rPr>
              <a:t>2013</a:t>
            </a:r>
            <a:r>
              <a:rPr lang="zh-CN" altLang="en-US" sz="1400" dirty="0">
                <a:solidFill>
                  <a:schemeClr val="bg2">
                    <a:lumMod val="10000"/>
                  </a:schemeClr>
                </a:solidFill>
                <a:latin typeface="Arial" charset="0"/>
              </a:rPr>
              <a:t>年全球疾病负担、损伤和风险因素研究（</a:t>
            </a:r>
            <a:r>
              <a:rPr lang="en-US" altLang="zh-CN" sz="1400" dirty="0">
                <a:solidFill>
                  <a:schemeClr val="bg2">
                    <a:lumMod val="10000"/>
                  </a:schemeClr>
                </a:solidFill>
                <a:latin typeface="Arial" charset="0"/>
              </a:rPr>
              <a:t>GBD</a:t>
            </a:r>
            <a:r>
              <a:rPr lang="zh-CN" altLang="en-US" sz="1400" dirty="0">
                <a:solidFill>
                  <a:schemeClr val="bg2">
                    <a:lumMod val="10000"/>
                  </a:schemeClr>
                </a:solidFill>
                <a:latin typeface="Arial" charset="0"/>
              </a:rPr>
              <a:t>）的资料，涉及</a:t>
            </a:r>
            <a:r>
              <a:rPr lang="en-US" altLang="zh-CN" sz="1400" dirty="0">
                <a:solidFill>
                  <a:schemeClr val="bg2">
                    <a:lumMod val="10000"/>
                  </a:schemeClr>
                </a:solidFill>
                <a:latin typeface="Arial" charset="0"/>
              </a:rPr>
              <a:t>188</a:t>
            </a:r>
            <a:r>
              <a:rPr lang="zh-CN" altLang="en-US" sz="1400" dirty="0">
                <a:solidFill>
                  <a:schemeClr val="bg2">
                    <a:lumMod val="10000"/>
                  </a:schemeClr>
                </a:solidFill>
                <a:latin typeface="Arial" charset="0"/>
              </a:rPr>
              <a:t>个国家和</a:t>
            </a:r>
            <a:r>
              <a:rPr lang="en-US" altLang="zh-CN" sz="1400" dirty="0">
                <a:solidFill>
                  <a:schemeClr val="bg2">
                    <a:lumMod val="10000"/>
                  </a:schemeClr>
                </a:solidFill>
                <a:latin typeface="Arial" charset="0"/>
              </a:rPr>
              <a:t>301</a:t>
            </a:r>
            <a:r>
              <a:rPr lang="zh-CN" altLang="en-US" sz="1400" dirty="0">
                <a:solidFill>
                  <a:schemeClr val="bg2">
                    <a:lumMod val="10000"/>
                  </a:schemeClr>
                </a:solidFill>
                <a:latin typeface="Arial" charset="0"/>
              </a:rPr>
              <a:t>种疾病</a:t>
            </a:r>
          </a:p>
        </p:txBody>
      </p:sp>
      <p:sp>
        <p:nvSpPr>
          <p:cNvPr id="14" name="矩形 13"/>
          <p:cNvSpPr/>
          <p:nvPr/>
        </p:nvSpPr>
        <p:spPr>
          <a:xfrm>
            <a:off x="4648200" y="6397626"/>
            <a:ext cx="5943600" cy="307975"/>
          </a:xfrm>
          <a:prstGeom prst="rect">
            <a:avLst/>
          </a:prstGeom>
        </p:spPr>
        <p:txBody>
          <a:bodyPr>
            <a:spAutoFit/>
          </a:bodyPr>
          <a:lstStyle/>
          <a:p>
            <a:pPr>
              <a:defRPr/>
            </a:pPr>
            <a:r>
              <a:rPr lang="en-US" altLang="zh-CN" sz="1400" i="1" dirty="0">
                <a:solidFill>
                  <a:schemeClr val="bg2">
                    <a:lumMod val="10000"/>
                  </a:schemeClr>
                </a:solidFill>
                <a:latin typeface="Arial" charset="0"/>
              </a:rPr>
              <a:t>Global Burden of Disease Study 2013 Collaborators, Lancet 2015</a:t>
            </a:r>
            <a:endParaRPr lang="zh-CN" altLang="en-US" sz="1400" i="1" dirty="0">
              <a:solidFill>
                <a:schemeClr val="bg2">
                  <a:lumMod val="10000"/>
                </a:schemeClr>
              </a:solidFill>
              <a:latin typeface="Arial" charset="0"/>
            </a:endParaRPr>
          </a:p>
        </p:txBody>
      </p:sp>
      <p:sp>
        <p:nvSpPr>
          <p:cNvPr id="2" name="灯片编号占位符 1"/>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5FA57FD4-3F2B-4280-9B7B-67BFDDA3222C}" type="slidenum">
              <a:rPr lang="zh-CN" altLang="en-US">
                <a:ea typeface="宋体" panose="02010600030101010101" pitchFamily="2" charset="-122"/>
              </a:rPr>
              <a:pPr eaLnBrk="1" hangingPunct="1"/>
              <a:t>61</a:t>
            </a:fld>
            <a:endParaRPr lang="en-US" altLang="zh-CN">
              <a:ea typeface="宋体" panose="02010600030101010101" pitchFamily="2" charset="-122"/>
            </a:endParaRPr>
          </a:p>
        </p:txBody>
      </p:sp>
      <p:sp>
        <p:nvSpPr>
          <p:cNvPr id="3" name="右箭头 2"/>
          <p:cNvSpPr/>
          <p:nvPr/>
        </p:nvSpPr>
        <p:spPr>
          <a:xfrm>
            <a:off x="723014" y="2133600"/>
            <a:ext cx="404037" cy="12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右箭头 3"/>
          <p:cNvSpPr/>
          <p:nvPr/>
        </p:nvSpPr>
        <p:spPr>
          <a:xfrm>
            <a:off x="723014" y="2987749"/>
            <a:ext cx="40403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723014" y="3886200"/>
            <a:ext cx="404037" cy="79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723014" y="4873625"/>
            <a:ext cx="40403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723014" y="5243513"/>
            <a:ext cx="404037" cy="94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723014" y="5472113"/>
            <a:ext cx="40403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左箭头 17"/>
          <p:cNvSpPr/>
          <p:nvPr/>
        </p:nvSpPr>
        <p:spPr>
          <a:xfrm>
            <a:off x="11089758" y="1985100"/>
            <a:ext cx="264042"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左箭头 18"/>
          <p:cNvSpPr/>
          <p:nvPr/>
        </p:nvSpPr>
        <p:spPr>
          <a:xfrm>
            <a:off x="11089758" y="3276600"/>
            <a:ext cx="288851"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箭头 19"/>
          <p:cNvSpPr/>
          <p:nvPr/>
        </p:nvSpPr>
        <p:spPr>
          <a:xfrm>
            <a:off x="11089758" y="3742660"/>
            <a:ext cx="288851"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左箭头 20"/>
          <p:cNvSpPr/>
          <p:nvPr/>
        </p:nvSpPr>
        <p:spPr>
          <a:xfrm>
            <a:off x="11089758" y="4720856"/>
            <a:ext cx="288851"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箭头 21"/>
          <p:cNvSpPr/>
          <p:nvPr/>
        </p:nvSpPr>
        <p:spPr>
          <a:xfrm>
            <a:off x="11089758" y="4919344"/>
            <a:ext cx="288851"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箭头 22"/>
          <p:cNvSpPr/>
          <p:nvPr/>
        </p:nvSpPr>
        <p:spPr>
          <a:xfrm>
            <a:off x="11089758" y="5337544"/>
            <a:ext cx="288851"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723014" y="5699051"/>
            <a:ext cx="40403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723014" y="5922335"/>
            <a:ext cx="40403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左箭头 25"/>
          <p:cNvSpPr/>
          <p:nvPr/>
        </p:nvSpPr>
        <p:spPr>
          <a:xfrm>
            <a:off x="11089758" y="5699051"/>
            <a:ext cx="288851"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左箭头 26"/>
          <p:cNvSpPr/>
          <p:nvPr/>
        </p:nvSpPr>
        <p:spPr>
          <a:xfrm>
            <a:off x="11089758" y="5922335"/>
            <a:ext cx="288851"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85413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514" y="6515040"/>
            <a:ext cx="11887199" cy="338554"/>
          </a:xfrm>
          <a:prstGeom prst="rect">
            <a:avLst/>
          </a:prstGeom>
          <a:noFill/>
        </p:spPr>
        <p:txBody>
          <a:bodyPr wrap="square" rtlCol="0" anchor="ctr">
            <a:spAutoFit/>
          </a:bodyPr>
          <a:lstStyle/>
          <a:p>
            <a:pPr marL="228600" indent="-228600">
              <a:buFont typeface="+mj-lt"/>
              <a:buAutoNum type="arabicPeriod"/>
            </a:pPr>
            <a:r>
              <a:rPr lang="en-US" altLang="zh-CN" sz="800" dirty="0">
                <a:latin typeface="+mn-ea"/>
              </a:rPr>
              <a:t>Lancet. 2020 Oct 17;396(10258):1204-1222. </a:t>
            </a:r>
            <a:endParaRPr lang="zh-CN" altLang="en-US" sz="800" dirty="0">
              <a:latin typeface="+mn-ea"/>
            </a:endParaRPr>
          </a:p>
          <a:p>
            <a:pPr marL="228600" indent="-228600">
              <a:buFont typeface="+mj-lt"/>
              <a:buAutoNum type="arabicPeriod"/>
            </a:pPr>
            <a:r>
              <a:rPr lang="en-US" altLang="zh-CN" sz="800" dirty="0">
                <a:latin typeface="+mn-ea"/>
              </a:rPr>
              <a:t>Epidemiol </a:t>
            </a:r>
            <a:r>
              <a:rPr lang="en-US" altLang="zh-CN" sz="800" dirty="0" err="1">
                <a:latin typeface="+mn-ea"/>
              </a:rPr>
              <a:t>Psychiatr</a:t>
            </a:r>
            <a:r>
              <a:rPr lang="en-US" altLang="zh-CN" sz="800" dirty="0">
                <a:latin typeface="+mn-ea"/>
              </a:rPr>
              <a:t> Sci. 2020 Jan 13;29:e91. </a:t>
            </a:r>
            <a:endParaRPr lang="zh-CN" altLang="en-US" sz="800" dirty="0">
              <a:latin typeface="+mn-ea"/>
            </a:endParaRPr>
          </a:p>
        </p:txBody>
      </p:sp>
      <p:pic>
        <p:nvPicPr>
          <p:cNvPr id="14" name="图片 13">
            <a:extLst>
              <a:ext uri="{FF2B5EF4-FFF2-40B4-BE49-F238E27FC236}">
                <a16:creationId xmlns:a16="http://schemas.microsoft.com/office/drawing/2014/main" id="{578E60E4-9062-41F5-9EDE-2FC3427D079C}"/>
              </a:ext>
            </a:extLst>
          </p:cNvPr>
          <p:cNvPicPr>
            <a:picLocks noChangeAspect="1"/>
          </p:cNvPicPr>
          <p:nvPr/>
        </p:nvPicPr>
        <p:blipFill rotWithShape="1">
          <a:blip r:embed="rId3"/>
          <a:srcRect r="17873"/>
          <a:stretch/>
        </p:blipFill>
        <p:spPr>
          <a:xfrm>
            <a:off x="82629" y="1301115"/>
            <a:ext cx="11196290" cy="4624940"/>
          </a:xfrm>
          <a:prstGeom prst="rect">
            <a:avLst/>
          </a:prstGeom>
        </p:spPr>
      </p:pic>
      <p:pic>
        <p:nvPicPr>
          <p:cNvPr id="16" name="图片 15">
            <a:extLst>
              <a:ext uri="{FF2B5EF4-FFF2-40B4-BE49-F238E27FC236}">
                <a16:creationId xmlns:a16="http://schemas.microsoft.com/office/drawing/2014/main" id="{731813E2-8F65-4DD0-8B60-575AD339854D}"/>
              </a:ext>
            </a:extLst>
          </p:cNvPr>
          <p:cNvPicPr>
            <a:picLocks noChangeAspect="1"/>
          </p:cNvPicPr>
          <p:nvPr/>
        </p:nvPicPr>
        <p:blipFill rotWithShape="1">
          <a:blip r:embed="rId4"/>
          <a:srcRect b="24737"/>
          <a:stretch/>
        </p:blipFill>
        <p:spPr>
          <a:xfrm>
            <a:off x="356775" y="845695"/>
            <a:ext cx="11208675" cy="338554"/>
          </a:xfrm>
          <a:prstGeom prst="rect">
            <a:avLst/>
          </a:prstGeom>
        </p:spPr>
      </p:pic>
      <p:sp>
        <p:nvSpPr>
          <p:cNvPr id="29" name="矩形 28">
            <a:extLst>
              <a:ext uri="{FF2B5EF4-FFF2-40B4-BE49-F238E27FC236}">
                <a16:creationId xmlns:a16="http://schemas.microsoft.com/office/drawing/2014/main" id="{1768EBBF-E832-42E5-9572-0EDCA2E877B3}"/>
              </a:ext>
            </a:extLst>
          </p:cNvPr>
          <p:cNvSpPr/>
          <p:nvPr/>
        </p:nvSpPr>
        <p:spPr>
          <a:xfrm>
            <a:off x="590235" y="276401"/>
            <a:ext cx="10975215" cy="584775"/>
          </a:xfrm>
          <a:prstGeom prst="rect">
            <a:avLst/>
          </a:prstGeom>
        </p:spPr>
        <p:txBody>
          <a:bodyPr wrap="square">
            <a:spAutoFit/>
          </a:bodyPr>
          <a:lstStyle/>
          <a:p>
            <a:r>
              <a:rPr lang="en-US" altLang="zh-CN" sz="3200" b="1" dirty="0">
                <a:solidFill>
                  <a:schemeClr val="tx1">
                    <a:lumMod val="95000"/>
                    <a:lumOff val="5000"/>
                  </a:schemeClr>
                </a:solidFill>
                <a:latin typeface="Microsoft YaHei" panose="020B0503020204020204" pitchFamily="34" charset="-122"/>
                <a:ea typeface="Microsoft YaHei" panose="020B0503020204020204" pitchFamily="34" charset="-122"/>
              </a:rPr>
              <a:t>1990-2019</a:t>
            </a:r>
            <a:r>
              <a:rPr lang="zh-CN" altLang="en-US" sz="3200" b="1" dirty="0">
                <a:solidFill>
                  <a:schemeClr val="tx1">
                    <a:lumMod val="95000"/>
                    <a:lumOff val="5000"/>
                  </a:schemeClr>
                </a:solidFill>
                <a:latin typeface="Microsoft YaHei" panose="020B0503020204020204" pitchFamily="34" charset="-122"/>
                <a:ea typeface="Microsoft YaHei" panose="020B0503020204020204" pitchFamily="34" charset="-122"/>
              </a:rPr>
              <a:t>全球</a:t>
            </a:r>
            <a:r>
              <a:rPr lang="en-US" altLang="zh-CN" sz="3200" b="1" i="0" dirty="0">
                <a:solidFill>
                  <a:srgbClr val="333333"/>
                </a:solidFill>
                <a:effectLst/>
                <a:latin typeface="Microsoft YaHei" panose="020B0503020204020204" pitchFamily="34" charset="-122"/>
                <a:ea typeface="Microsoft YaHei" panose="020B0503020204020204" pitchFamily="34" charset="-122"/>
              </a:rPr>
              <a:t>DALYs</a:t>
            </a:r>
            <a:r>
              <a:rPr lang="zh-CN" altLang="en-US" sz="3200" b="1" i="0" dirty="0">
                <a:solidFill>
                  <a:srgbClr val="333333"/>
                </a:solidFill>
                <a:effectLst/>
                <a:latin typeface="Microsoft YaHei" panose="020B0503020204020204" pitchFamily="34" charset="-122"/>
                <a:ea typeface="Microsoft YaHei" panose="020B0503020204020204" pitchFamily="34" charset="-122"/>
              </a:rPr>
              <a:t>的主要原因以及</a:t>
            </a:r>
            <a:r>
              <a:rPr lang="zh-CN" altLang="en-US" sz="3200" b="1" dirty="0">
                <a:solidFill>
                  <a:srgbClr val="333333"/>
                </a:solidFill>
                <a:latin typeface="Microsoft YaHei" panose="020B0503020204020204" pitchFamily="34" charset="-122"/>
                <a:ea typeface="Microsoft YaHei" panose="020B0503020204020204" pitchFamily="34" charset="-122"/>
              </a:rPr>
              <a:t>占比（</a:t>
            </a:r>
            <a:r>
              <a:rPr lang="en-US" altLang="zh-CN" sz="3200" b="1" dirty="0">
                <a:solidFill>
                  <a:srgbClr val="333333"/>
                </a:solidFill>
                <a:latin typeface="Microsoft YaHei" panose="020B0503020204020204" pitchFamily="34" charset="-122"/>
                <a:ea typeface="Microsoft YaHei" panose="020B0503020204020204" pitchFamily="34" charset="-122"/>
              </a:rPr>
              <a:t>25~49</a:t>
            </a:r>
            <a:r>
              <a:rPr lang="zh-CN" altLang="en-US" sz="3200" b="1" dirty="0">
                <a:solidFill>
                  <a:srgbClr val="333333"/>
                </a:solidFill>
                <a:latin typeface="Microsoft YaHei" panose="020B0503020204020204" pitchFamily="34" charset="-122"/>
                <a:ea typeface="Microsoft YaHei" panose="020B0503020204020204" pitchFamily="34" charset="-122"/>
              </a:rPr>
              <a:t>岁）</a:t>
            </a:r>
            <a:r>
              <a:rPr lang="en-US" altLang="zh-CN" sz="3200" b="1" baseline="30000" dirty="0">
                <a:solidFill>
                  <a:srgbClr val="333333"/>
                </a:solidFill>
                <a:latin typeface="Microsoft YaHei" panose="020B0503020204020204" pitchFamily="34" charset="-122"/>
                <a:ea typeface="Microsoft YaHei" panose="020B0503020204020204" pitchFamily="34" charset="-122"/>
              </a:rPr>
              <a:t>1</a:t>
            </a:r>
            <a:endParaRPr lang="zh-CN" altLang="en-US" sz="3200" b="1" baseline="30000" dirty="0">
              <a:solidFill>
                <a:schemeClr val="tx1">
                  <a:lumMod val="95000"/>
                  <a:lumOff val="5000"/>
                </a:schemeClr>
              </a:solidFill>
              <a:latin typeface="Microsoft YaHei" panose="020B0503020204020204" pitchFamily="34" charset="-122"/>
              <a:ea typeface="Microsoft YaHei" panose="020B0503020204020204" pitchFamily="34" charset="-122"/>
            </a:endParaRPr>
          </a:p>
        </p:txBody>
      </p:sp>
      <p:sp>
        <p:nvSpPr>
          <p:cNvPr id="17" name="椭圆 16">
            <a:extLst>
              <a:ext uri="{FF2B5EF4-FFF2-40B4-BE49-F238E27FC236}">
                <a16:creationId xmlns:a16="http://schemas.microsoft.com/office/drawing/2014/main" id="{6B6E63EE-CD3F-4026-B3B1-4EEAEBA4C058}"/>
              </a:ext>
            </a:extLst>
          </p:cNvPr>
          <p:cNvSpPr/>
          <p:nvPr/>
        </p:nvSpPr>
        <p:spPr>
          <a:xfrm>
            <a:off x="218205" y="5003155"/>
            <a:ext cx="2990771" cy="2154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788AB35-F6BD-4874-ABFC-93E52D7355EC}"/>
              </a:ext>
            </a:extLst>
          </p:cNvPr>
          <p:cNvSpPr/>
          <p:nvPr/>
        </p:nvSpPr>
        <p:spPr>
          <a:xfrm>
            <a:off x="6186553" y="4869711"/>
            <a:ext cx="2990771" cy="13344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3019553-B4A1-4CB9-A11D-7953F918A3A1}"/>
              </a:ext>
            </a:extLst>
          </p:cNvPr>
          <p:cNvSpPr txBox="1"/>
          <p:nvPr/>
        </p:nvSpPr>
        <p:spPr>
          <a:xfrm>
            <a:off x="218205" y="6159188"/>
            <a:ext cx="11060714" cy="307777"/>
          </a:xfrm>
          <a:prstGeom prst="rect">
            <a:avLst/>
          </a:prstGeom>
          <a:noFill/>
        </p:spPr>
        <p:txBody>
          <a:bodyPr wrap="square" rtlCol="0">
            <a:spAutoFit/>
          </a:bodyPr>
          <a:lstStyle/>
          <a:p>
            <a:r>
              <a:rPr lang="en-US" altLang="zh-CN" sz="1400" dirty="0">
                <a:latin typeface="+mn-ea"/>
              </a:rPr>
              <a:t>GBD2019</a:t>
            </a:r>
            <a:r>
              <a:rPr lang="zh-CN" altLang="en-US" sz="1400" dirty="0">
                <a:latin typeface="+mn-ea"/>
              </a:rPr>
              <a:t>：</a:t>
            </a:r>
            <a:r>
              <a:rPr lang="en-US" altLang="zh-CN" sz="1400" dirty="0">
                <a:latin typeface="+mn-ea"/>
              </a:rPr>
              <a:t>25-49</a:t>
            </a:r>
            <a:r>
              <a:rPr lang="zh-CN" altLang="en-US" sz="1400" dirty="0">
                <a:latin typeface="+mn-ea"/>
              </a:rPr>
              <a:t>岁人群中精神分裂症疾病负担排名从</a:t>
            </a:r>
            <a:r>
              <a:rPr lang="en-US" altLang="zh-CN" sz="1400" dirty="0">
                <a:latin typeface="+mn-ea"/>
              </a:rPr>
              <a:t>23</a:t>
            </a:r>
            <a:r>
              <a:rPr lang="zh-CN" altLang="en-US" sz="1400" dirty="0">
                <a:latin typeface="+mn-ea"/>
              </a:rPr>
              <a:t>位上升至</a:t>
            </a:r>
            <a:r>
              <a:rPr lang="en-US" altLang="zh-CN" sz="1400" dirty="0">
                <a:latin typeface="+mn-ea"/>
              </a:rPr>
              <a:t>22</a:t>
            </a:r>
            <a:r>
              <a:rPr lang="zh-CN" altLang="en-US" sz="1400" dirty="0">
                <a:latin typeface="+mn-ea"/>
              </a:rPr>
              <a:t>位，</a:t>
            </a:r>
            <a:r>
              <a:rPr lang="en-US" altLang="zh-CN" sz="1400" dirty="0">
                <a:latin typeface="+mn-ea"/>
              </a:rPr>
              <a:t>DALYs</a:t>
            </a:r>
            <a:r>
              <a:rPr lang="zh-CN" altLang="en-US" sz="1400" dirty="0">
                <a:latin typeface="+mn-ea"/>
              </a:rPr>
              <a:t>占比上升</a:t>
            </a:r>
            <a:r>
              <a:rPr lang="en-US" altLang="zh-CN" sz="1400" dirty="0">
                <a:latin typeface="+mn-ea"/>
              </a:rPr>
              <a:t>0.2</a:t>
            </a:r>
            <a:r>
              <a:rPr lang="zh-CN" altLang="en-US" sz="1400" dirty="0">
                <a:latin typeface="+mn-ea"/>
              </a:rPr>
              <a:t>个百分点</a:t>
            </a:r>
          </a:p>
        </p:txBody>
      </p:sp>
    </p:spTree>
    <p:extLst>
      <p:ext uri="{BB962C8B-B14F-4D97-AF65-F5344CB8AC3E}">
        <p14:creationId xmlns:p14="http://schemas.microsoft.com/office/powerpoint/2010/main" val="3960110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EE9CB14-08E3-44EB-8BA8-6CBB7E90FCDF}" type="slidenum">
              <a:rPr kumimoji="0" lang="en-US" altLang="zh-CN" sz="1400"/>
              <a:pPr>
                <a:spcBef>
                  <a:spcPct val="0"/>
                </a:spcBef>
                <a:buClrTx/>
                <a:buSzTx/>
                <a:buFontTx/>
                <a:buNone/>
              </a:pPr>
              <a:t>63</a:t>
            </a:fld>
            <a:endParaRPr kumimoji="0" lang="en-US" altLang="zh-CN" sz="1400"/>
          </a:p>
        </p:txBody>
      </p:sp>
      <p:sp>
        <p:nvSpPr>
          <p:cNvPr id="56324" name="Rectangle 4"/>
          <p:cNvSpPr>
            <a:spLocks noGrp="1" noChangeArrowheads="1"/>
          </p:cNvSpPr>
          <p:nvPr>
            <p:ph type="title"/>
          </p:nvPr>
        </p:nvSpPr>
        <p:spPr>
          <a:xfrm>
            <a:off x="3124200" y="609600"/>
            <a:ext cx="6858000" cy="914400"/>
          </a:xfrm>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nchor="ctr"/>
          <a:lstStyle/>
          <a:p>
            <a:pPr eaLnBrk="1" hangingPunct="1">
              <a:defRPr/>
            </a:pPr>
            <a:r>
              <a:rPr lang="zh-CN" altLang="en-US" sz="3200" b="1">
                <a:effectLst>
                  <a:outerShdw blurRad="38100" dist="38100" dir="2700000" algn="tl">
                    <a:srgbClr val="C0C0C0"/>
                  </a:outerShdw>
                </a:effectLst>
                <a:ea typeface="隶书" panose="02010509060101010101" pitchFamily="49" charset="-122"/>
              </a:rPr>
              <a:t>图</a:t>
            </a:r>
            <a:r>
              <a:rPr lang="en-US" altLang="zh-CN" sz="3200" b="1">
                <a:effectLst>
                  <a:outerShdw blurRad="38100" dist="38100" dir="2700000" algn="tl">
                    <a:srgbClr val="C0C0C0"/>
                  </a:outerShdw>
                </a:effectLst>
                <a:ea typeface="隶书" panose="02010509060101010101" pitchFamily="49" charset="-122"/>
              </a:rPr>
              <a:t>2	</a:t>
            </a:r>
            <a:r>
              <a:rPr lang="zh-CN" altLang="en-US" sz="3200" b="1">
                <a:effectLst>
                  <a:outerShdw blurRad="38100" dist="38100" dir="2700000" algn="tl">
                    <a:srgbClr val="C0C0C0"/>
                  </a:outerShdw>
                </a:effectLst>
                <a:ea typeface="隶书" panose="02010509060101010101" pitchFamily="49" charset="-122"/>
              </a:rPr>
              <a:t>中国精神神经疾病负担</a:t>
            </a:r>
            <a:r>
              <a:rPr lang="zh-CN" altLang="en-US" sz="2400" b="1">
                <a:effectLst>
                  <a:outerShdw blurRad="38100" dist="38100" dir="2700000" algn="tl">
                    <a:srgbClr val="C0C0C0"/>
                  </a:outerShdw>
                </a:effectLst>
                <a:latin typeface="隶书" panose="02010509060101010101" pitchFamily="49" charset="-122"/>
                <a:ea typeface="隶书" panose="02010509060101010101" pitchFamily="49" charset="-122"/>
              </a:rPr>
              <a:t>（</a:t>
            </a:r>
            <a:r>
              <a:rPr lang="en-US" altLang="zh-CN" sz="2400" b="1">
                <a:effectLst>
                  <a:outerShdw blurRad="38100" dist="38100" dir="2700000" algn="tl">
                    <a:srgbClr val="C0C0C0"/>
                  </a:outerShdw>
                </a:effectLst>
                <a:latin typeface="隶书" panose="02010509060101010101" pitchFamily="49" charset="-122"/>
                <a:ea typeface="隶书" panose="02010509060101010101" pitchFamily="49" charset="-122"/>
              </a:rPr>
              <a:t>1</a:t>
            </a:r>
            <a:r>
              <a:rPr lang="zh-CN" altLang="en-US" sz="2400" b="1">
                <a:effectLst>
                  <a:outerShdw blurRad="38100" dist="38100" dir="2700000" algn="tl">
                    <a:srgbClr val="C0C0C0"/>
                  </a:outerShdw>
                </a:effectLst>
                <a:latin typeface="隶书" panose="02010509060101010101" pitchFamily="49" charset="-122"/>
                <a:ea typeface="隶书" panose="02010509060101010101" pitchFamily="49" charset="-122"/>
              </a:rPr>
              <a:t>） </a:t>
            </a:r>
            <a:r>
              <a:rPr lang="en-US" altLang="zh-CN" sz="2400" b="1">
                <a:effectLst>
                  <a:outerShdw blurRad="38100" dist="38100" dir="2700000" algn="tl">
                    <a:srgbClr val="C0C0C0"/>
                  </a:outerShdw>
                </a:effectLst>
                <a:latin typeface="隶书" panose="02010509060101010101" pitchFamily="49" charset="-122"/>
                <a:ea typeface="隶书" panose="02010509060101010101" pitchFamily="49" charset="-122"/>
              </a:rPr>
              <a:t>(1990-2020)</a:t>
            </a:r>
          </a:p>
        </p:txBody>
      </p:sp>
      <p:graphicFrame>
        <p:nvGraphicFramePr>
          <p:cNvPr id="41988" name="Object 5"/>
          <p:cNvGraphicFramePr>
            <a:graphicFrameLocks noChangeAspect="1"/>
          </p:cNvGraphicFramePr>
          <p:nvPr>
            <p:extLst>
              <p:ext uri="{D42A27DB-BD31-4B8C-83A1-F6EECF244321}">
                <p14:modId xmlns:p14="http://schemas.microsoft.com/office/powerpoint/2010/main" val="110721107"/>
              </p:ext>
            </p:extLst>
          </p:nvPr>
        </p:nvGraphicFramePr>
        <p:xfrm>
          <a:off x="696321" y="1694122"/>
          <a:ext cx="6236107" cy="1952845"/>
        </p:xfrm>
        <a:graphic>
          <a:graphicData uri="http://schemas.openxmlformats.org/presentationml/2006/ole">
            <mc:AlternateContent xmlns:mc="http://schemas.openxmlformats.org/markup-compatibility/2006">
              <mc:Choice xmlns:v="urn:schemas-microsoft-com:vml" Requires="v">
                <p:oleObj spid="_x0000_s5230" name="Chart" r:id="rId3" imgW="8744012" imgH="4114800" progId="MSGraph.Chart.8">
                  <p:embed followColorScheme="full"/>
                </p:oleObj>
              </mc:Choice>
              <mc:Fallback>
                <p:oleObj name="Chart" r:id="rId3" imgW="8744012" imgH="4114800" progId="MSGraph.Chart.8">
                  <p:embed followColorScheme="full"/>
                  <p:pic>
                    <p:nvPicPr>
                      <p:cNvPr id="41988" name="Object 5"/>
                      <p:cNvPicPr>
                        <a:picLocks noChangeAspect="1" noChangeArrowheads="1"/>
                      </p:cNvPicPr>
                      <p:nvPr/>
                    </p:nvPicPr>
                    <p:blipFill>
                      <a:blip r:embed="rId4"/>
                      <a:srcRect/>
                      <a:stretch>
                        <a:fillRect/>
                      </a:stretch>
                    </p:blipFill>
                    <p:spPr bwMode="auto">
                      <a:xfrm>
                        <a:off x="696321" y="1694122"/>
                        <a:ext cx="6236107" cy="1952845"/>
                      </a:xfrm>
                      <a:prstGeom prst="rect">
                        <a:avLst/>
                      </a:prstGeom>
                      <a:noFill/>
                      <a:ln>
                        <a:noFill/>
                      </a:ln>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641187358"/>
              </p:ext>
            </p:extLst>
          </p:nvPr>
        </p:nvGraphicFramePr>
        <p:xfrm>
          <a:off x="5582092" y="3885152"/>
          <a:ext cx="5882279" cy="2653760"/>
        </p:xfrm>
        <a:graphic>
          <a:graphicData uri="http://schemas.openxmlformats.org/presentationml/2006/ole">
            <mc:AlternateContent xmlns:mc="http://schemas.openxmlformats.org/markup-compatibility/2006">
              <mc:Choice xmlns:v="urn:schemas-microsoft-com:vml" Requires="v">
                <p:oleObj spid="_x0000_s5231" name="Chart" r:id="rId5" imgW="8744012" imgH="4114800" progId="MSGraph.Chart.8">
                  <p:embed followColorScheme="full"/>
                </p:oleObj>
              </mc:Choice>
              <mc:Fallback>
                <p:oleObj name="Chart" r:id="rId5" imgW="8744012" imgH="4114800" progId="MSGraph.Chart.8">
                  <p:embed followColorScheme="full"/>
                  <p:pic>
                    <p:nvPicPr>
                      <p:cNvPr id="43012" name="Object 5"/>
                      <p:cNvPicPr>
                        <a:picLocks noChangeAspect="1" noChangeArrowheads="1"/>
                      </p:cNvPicPr>
                      <p:nvPr/>
                    </p:nvPicPr>
                    <p:blipFill>
                      <a:blip r:embed="rId6"/>
                      <a:srcRect/>
                      <a:stretch>
                        <a:fillRect/>
                      </a:stretch>
                    </p:blipFill>
                    <p:spPr bwMode="auto">
                      <a:xfrm>
                        <a:off x="5582092" y="3885152"/>
                        <a:ext cx="5882279" cy="265376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7767967"/>
              </p:ext>
            </p:extLst>
          </p:nvPr>
        </p:nvGraphicFramePr>
        <p:xfrm>
          <a:off x="616292" y="3895784"/>
          <a:ext cx="5015816" cy="2643128"/>
        </p:xfrm>
        <a:graphic>
          <a:graphicData uri="http://schemas.openxmlformats.org/presentationml/2006/ole">
            <mc:AlternateContent xmlns:mc="http://schemas.openxmlformats.org/markup-compatibility/2006">
              <mc:Choice xmlns:v="urn:schemas-microsoft-com:vml" Requires="v">
                <p:oleObj spid="_x0000_s5232" name="Chart" r:id="rId7" imgW="8744012" imgH="4114800" progId="MSGraph.Chart.8">
                  <p:embed followColorScheme="full"/>
                </p:oleObj>
              </mc:Choice>
              <mc:Fallback>
                <p:oleObj name="Chart" r:id="rId7" imgW="8744012" imgH="4114800" progId="MSGraph.Chart.8">
                  <p:embed followColorScheme="full"/>
                  <p:pic>
                    <p:nvPicPr>
                      <p:cNvPr id="44036" name="Object 5"/>
                      <p:cNvPicPr>
                        <a:picLocks noChangeAspect="1" noChangeArrowheads="1"/>
                      </p:cNvPicPr>
                      <p:nvPr/>
                    </p:nvPicPr>
                    <p:blipFill>
                      <a:blip r:embed="rId8"/>
                      <a:srcRect/>
                      <a:stretch>
                        <a:fillRect/>
                      </a:stretch>
                    </p:blipFill>
                    <p:spPr bwMode="auto">
                      <a:xfrm>
                        <a:off x="616292" y="3895784"/>
                        <a:ext cx="5015816" cy="264312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964456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cs typeface="Arial" panose="020B0604020202020204" pitchFamily="34" charset="0"/>
              </a:rPr>
              <a:t>抑郁为青少年首位致病致残原因</a:t>
            </a:r>
            <a:endParaRPr lang="zh-CN" altLang="en-US" smtClean="0"/>
          </a:p>
        </p:txBody>
      </p:sp>
      <p:sp>
        <p:nvSpPr>
          <p:cNvPr id="3" name="内容占位符 2"/>
          <p:cNvSpPr>
            <a:spLocks noGrp="1"/>
          </p:cNvSpPr>
          <p:nvPr>
            <p:ph idx="1"/>
          </p:nvPr>
        </p:nvSpPr>
        <p:spPr>
          <a:xfrm>
            <a:off x="691116" y="1303337"/>
            <a:ext cx="10792047" cy="5092700"/>
          </a:xfrm>
        </p:spPr>
        <p:txBody>
          <a:bodyPr/>
          <a:lstStyle/>
          <a:p>
            <a:pPr>
              <a:defRPr/>
            </a:pPr>
            <a:r>
              <a:rPr lang="en-US" altLang="zh-CN" dirty="0" smtClean="0">
                <a:cs typeface="Arial" panose="020B0604020202020204" pitchFamily="34" charset="0"/>
              </a:rPr>
              <a:t>WHO</a:t>
            </a:r>
            <a:r>
              <a:rPr lang="zh-CN" altLang="en-US" dirty="0" smtClean="0">
                <a:cs typeface="Arial" panose="020B0604020202020204" pitchFamily="34" charset="0"/>
              </a:rPr>
              <a:t>报告</a:t>
            </a:r>
            <a:r>
              <a:rPr lang="zh-CN" altLang="en-US" dirty="0">
                <a:cs typeface="Arial" panose="020B0604020202020204" pitchFamily="34" charset="0"/>
              </a:rPr>
              <a:t>显示，抑郁已成为世界范围内青少年致病致残的首要原因，而道路交通事故为首要死因。另外，自杀为第三位死因</a:t>
            </a:r>
          </a:p>
          <a:p>
            <a:pPr>
              <a:defRPr/>
            </a:pPr>
            <a:endParaRPr lang="zh-CN" altLang="en-US" dirty="0"/>
          </a:p>
        </p:txBody>
      </p:sp>
      <p:pic>
        <p:nvPicPr>
          <p:cNvPr id="18436"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2623" y="2243471"/>
            <a:ext cx="10015870" cy="449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634413" y="6416676"/>
            <a:ext cx="1389062" cy="307975"/>
          </a:xfrm>
          <a:prstGeom prst="rect">
            <a:avLst/>
          </a:prstGeom>
          <a:noFill/>
        </p:spPr>
        <p:txBody>
          <a:bodyPr>
            <a:spAutoFit/>
          </a:bodyPr>
          <a:lstStyle/>
          <a:p>
            <a:pPr>
              <a:defRPr/>
            </a:pPr>
            <a:r>
              <a:rPr lang="en-US" altLang="zh-CN" sz="1400" i="1" dirty="0">
                <a:solidFill>
                  <a:schemeClr val="bg2">
                    <a:lumMod val="10000"/>
                  </a:schemeClr>
                </a:solidFill>
                <a:latin typeface="Arial" charset="0"/>
              </a:rPr>
              <a:t>WHO 2014</a:t>
            </a:r>
          </a:p>
        </p:txBody>
      </p:sp>
      <p:sp>
        <p:nvSpPr>
          <p:cNvPr id="2" name="灯片编号占位符 1"/>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06A5E747-8873-4B5F-96FE-4676CE75A956}" type="slidenum">
              <a:rPr lang="zh-CN" altLang="en-US">
                <a:ea typeface="宋体" panose="02010600030101010101" pitchFamily="2" charset="-122"/>
              </a:rPr>
              <a:pPr eaLnBrk="1" hangingPunct="1"/>
              <a:t>64</a:t>
            </a:fld>
            <a:endParaRPr lang="en-US" altLang="zh-CN">
              <a:ea typeface="宋体" panose="02010600030101010101" pitchFamily="2" charset="-122"/>
            </a:endParaRPr>
          </a:p>
        </p:txBody>
      </p:sp>
      <p:sp>
        <p:nvSpPr>
          <p:cNvPr id="4" name="右箭头 3"/>
          <p:cNvSpPr/>
          <p:nvPr/>
        </p:nvSpPr>
        <p:spPr>
          <a:xfrm>
            <a:off x="404037" y="2977116"/>
            <a:ext cx="76554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a:off x="838200" y="4805916"/>
            <a:ext cx="140527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53955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7631113" y="1647825"/>
            <a:ext cx="2862262" cy="3671888"/>
          </a:xfrm>
          <a:prstGeom prst="roundRect">
            <a:avLst>
              <a:gd name="adj" fmla="val 4345"/>
            </a:avLst>
          </a:prstGeom>
          <a:gradFill>
            <a:gsLst>
              <a:gs pos="0">
                <a:srgbClr val="DED3F1"/>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zh-CN" altLang="en-US" dirty="0">
              <a:solidFill>
                <a:srgbClr val="7030A0"/>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4313239" y="1611314"/>
            <a:ext cx="3132137" cy="3997325"/>
          </a:xfrm>
          <a:prstGeom prst="roundRect">
            <a:avLst>
              <a:gd name="adj" fmla="val 4345"/>
            </a:avLst>
          </a:prstGeom>
          <a:gradFill>
            <a:gsLst>
              <a:gs pos="0">
                <a:srgbClr val="DED3F1"/>
              </a:gs>
              <a:gs pos="35000">
                <a:schemeClr val="accent4">
                  <a:tint val="37000"/>
                  <a:satMod val="300000"/>
                </a:schemeClr>
              </a:gs>
              <a:gs pos="100000">
                <a:schemeClr val="accent4">
                  <a:tint val="15000"/>
                  <a:satMod val="350000"/>
                </a:schemeClr>
              </a:gs>
            </a:gsLst>
          </a:gradFill>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zh-CN" altLang="en-US" dirty="0">
              <a:solidFill>
                <a:srgbClr val="7030A0"/>
              </a:solidFill>
              <a:latin typeface="微软雅黑" panose="020B0503020204020204" pitchFamily="34" charset="-122"/>
              <a:ea typeface="微软雅黑" panose="020B0503020204020204" pitchFamily="34" charset="-122"/>
            </a:endParaRPr>
          </a:p>
        </p:txBody>
      </p:sp>
      <p:pic>
        <p:nvPicPr>
          <p:cNvPr id="39940" name="图片 2" descr="http://news.medlive.cn/uploadfile/20170223/14878202293323.png"/>
          <p:cNvPicPr>
            <a:picLocks noChangeAspect="1" noChangeArrowheads="1"/>
          </p:cNvPicPr>
          <p:nvPr/>
        </p:nvPicPr>
        <p:blipFill>
          <a:blip r:embed="rId3">
            <a:extLst>
              <a:ext uri="{28A0092B-C50C-407E-A947-70E740481C1C}">
                <a14:useLocalDpi xmlns:a14="http://schemas.microsoft.com/office/drawing/2010/main" val="0"/>
              </a:ext>
            </a:extLst>
          </a:blip>
          <a:srcRect l="1291" t="925" r="1984" b="1250"/>
          <a:stretch>
            <a:fillRect/>
          </a:stretch>
        </p:blipFill>
        <p:spPr bwMode="auto">
          <a:xfrm>
            <a:off x="7815264" y="1700213"/>
            <a:ext cx="2611437"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75164" y="5081589"/>
            <a:ext cx="3025775" cy="922337"/>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zh-CN" altLang="zh-CN" kern="0" dirty="0">
                <a:solidFill>
                  <a:srgbClr val="000000"/>
                </a:solidFill>
                <a:latin typeface="+mn-ea"/>
                <a:cs typeface="Arial" panose="020B0604020202020204" pitchFamily="34" charset="0"/>
              </a:rPr>
              <a:t>相比一般人群</a:t>
            </a:r>
            <a:r>
              <a:rPr lang="zh-CN" altLang="en-US" kern="0" dirty="0">
                <a:solidFill>
                  <a:srgbClr val="000000"/>
                </a:solidFill>
                <a:latin typeface="+mn-ea"/>
                <a:cs typeface="Arial" panose="020B0604020202020204" pitchFamily="34" charset="0"/>
              </a:rPr>
              <a:t>：</a:t>
            </a:r>
            <a:r>
              <a:rPr lang="zh-CN" altLang="zh-CN" kern="0" dirty="0">
                <a:solidFill>
                  <a:srgbClr val="000000"/>
                </a:solidFill>
                <a:latin typeface="+mn-ea"/>
                <a:cs typeface="Arial" panose="020B0604020202020204" pitchFamily="34" charset="0"/>
              </a:rPr>
              <a:t>精神分裂症可造成</a:t>
            </a:r>
            <a:endParaRPr lang="en-US" altLang="zh-CN" kern="0" dirty="0">
              <a:solidFill>
                <a:srgbClr val="000000"/>
              </a:solidFill>
              <a:latin typeface="+mn-ea"/>
              <a:cs typeface="Arial" panose="020B0604020202020204" pitchFamily="34" charset="0"/>
            </a:endParaRPr>
          </a:p>
          <a:p>
            <a:pPr algn="ctr">
              <a:defRPr/>
            </a:pPr>
            <a:r>
              <a:rPr lang="zh-CN" altLang="zh-CN" kern="0" dirty="0">
                <a:solidFill>
                  <a:srgbClr val="000000"/>
                </a:solidFill>
                <a:latin typeface="+mn-ea"/>
                <a:cs typeface="Arial" panose="020B0604020202020204" pitchFamily="34" charset="0"/>
              </a:rPr>
              <a:t>平均</a:t>
            </a:r>
            <a:r>
              <a:rPr lang="en-US" altLang="zh-CN" b="1" kern="0" dirty="0">
                <a:solidFill>
                  <a:srgbClr val="FF0000"/>
                </a:solidFill>
                <a:latin typeface="Stencil" panose="040409050D0802020404" pitchFamily="82" charset="0"/>
                <a:cs typeface="Times New Roman" panose="02020603050405020304" pitchFamily="18" charset="0"/>
              </a:rPr>
              <a:t>14.5</a:t>
            </a:r>
            <a:r>
              <a:rPr lang="zh-CN" altLang="zh-CN" b="1" kern="0" dirty="0">
                <a:solidFill>
                  <a:srgbClr val="FF0000"/>
                </a:solidFill>
                <a:latin typeface="Stencil" panose="040409050D0802020404" pitchFamily="82" charset="0"/>
                <a:cs typeface="Arial" panose="020B0604020202020204" pitchFamily="34" charset="0"/>
              </a:rPr>
              <a:t>年</a:t>
            </a:r>
            <a:r>
              <a:rPr lang="zh-CN" altLang="zh-CN" kern="0" dirty="0">
                <a:solidFill>
                  <a:srgbClr val="000000"/>
                </a:solidFill>
                <a:latin typeface="+mn-ea"/>
                <a:cs typeface="Arial" panose="020B0604020202020204" pitchFamily="34" charset="0"/>
              </a:rPr>
              <a:t>的潜在寿命损失</a:t>
            </a:r>
            <a:endParaRPr lang="zh-CN" altLang="en-US" dirty="0">
              <a:latin typeface="+mn-ea"/>
            </a:endParaRPr>
          </a:p>
        </p:txBody>
      </p:sp>
      <p:sp>
        <p:nvSpPr>
          <p:cNvPr id="8" name="标题 3"/>
          <p:cNvSpPr txBox="1">
            <a:spLocks/>
          </p:cNvSpPr>
          <p:nvPr/>
        </p:nvSpPr>
        <p:spPr>
          <a:xfrm>
            <a:off x="2801939" y="998538"/>
            <a:ext cx="6238875" cy="539750"/>
          </a:xfrm>
          <a:prstGeom prst="rect">
            <a:avLst/>
          </a:prstGeom>
        </p:spPr>
        <p:txBody>
          <a:bodyPr/>
          <a:lstStyle>
            <a:lvl1pPr algn="ctr" defTabSz="914400" rtl="0" eaLnBrk="1" latinLnBrk="0" hangingPunct="1">
              <a:spcBef>
                <a:spcPct val="0"/>
              </a:spcBef>
              <a:buNone/>
              <a:defRPr sz="2800" b="1" kern="1200">
                <a:solidFill>
                  <a:schemeClr val="bg1"/>
                </a:solidFill>
                <a:latin typeface="+mj-lt"/>
                <a:ea typeface="+mj-ea"/>
                <a:cs typeface="+mj-cs"/>
              </a:defRPr>
            </a:lvl1pPr>
          </a:lstStyle>
          <a:p>
            <a:pPr algn="l">
              <a:defRPr/>
            </a:pPr>
            <a:r>
              <a:rPr lang="zh-CN" altLang="en-US" sz="2700" dirty="0">
                <a:solidFill>
                  <a:srgbClr val="FF0000"/>
                </a:solidFill>
                <a:latin typeface="Calibri" panose="020F0502020204030204" pitchFamily="34" charset="0"/>
              </a:rPr>
              <a:t>精神分裂症不仅伤神，还减寿！</a:t>
            </a:r>
            <a:endParaRPr lang="zh-CN" altLang="en-US" sz="2700" dirty="0">
              <a:solidFill>
                <a:srgbClr val="FF0000"/>
              </a:solidFill>
              <a:latin typeface="Calibri" panose="020F0502020204030204" pitchFamily="34" charset="0"/>
              <a:ea typeface="+mn-ea"/>
            </a:endParaRPr>
          </a:p>
        </p:txBody>
      </p:sp>
      <p:sp>
        <p:nvSpPr>
          <p:cNvPr id="9" name="矩形 8"/>
          <p:cNvSpPr/>
          <p:nvPr/>
        </p:nvSpPr>
        <p:spPr>
          <a:xfrm>
            <a:off x="1851026" y="6319839"/>
            <a:ext cx="8480425" cy="369887"/>
          </a:xfrm>
          <a:prstGeom prst="rect">
            <a:avLst/>
          </a:prstGeom>
        </p:spPr>
        <p:txBody>
          <a:bodyPr>
            <a:spAutoFit/>
          </a:bodyPr>
          <a:lstStyle/>
          <a:p>
            <a:pPr>
              <a:defRPr/>
            </a:pPr>
            <a:r>
              <a:rPr lang="en-US" altLang="zh-CN" sz="900" kern="0" dirty="0" err="1">
                <a:solidFill>
                  <a:srgbClr val="000000"/>
                </a:solidFill>
                <a:latin typeface="Calibri" panose="020F0502020204030204" pitchFamily="34" charset="0"/>
                <a:ea typeface="微软雅黑" panose="020B0503020204020204" pitchFamily="34" charset="-122"/>
                <a:cs typeface="Times New Roman" panose="02020603050405020304" pitchFamily="18" charset="0"/>
              </a:rPr>
              <a:t>Hjorthøj</a:t>
            </a:r>
            <a:r>
              <a:rPr lang="en-US" altLang="zh-CN" sz="900" kern="0" dirty="0">
                <a:solidFill>
                  <a:srgbClr val="000000"/>
                </a:solidFill>
                <a:latin typeface="Calibri" panose="020F0502020204030204" pitchFamily="34" charset="0"/>
                <a:ea typeface="微软雅黑" panose="020B0503020204020204" pitchFamily="34" charset="-122"/>
                <a:cs typeface="Times New Roman" panose="02020603050405020304" pitchFamily="18" charset="0"/>
              </a:rPr>
              <a:t> C, et al. Years of potential life lost and life expectancy in schizophrenia: a systematic review and meta-analysis. Lancet Psychiatry. </a:t>
            </a:r>
            <a:r>
              <a:rPr lang="pl-PL" altLang="zh-CN" sz="900" kern="0" dirty="0">
                <a:solidFill>
                  <a:srgbClr val="000000"/>
                </a:solidFill>
                <a:latin typeface="Calibri" panose="020F0502020204030204" pitchFamily="34" charset="0"/>
                <a:ea typeface="微软雅黑" panose="020B0503020204020204" pitchFamily="34" charset="-122"/>
                <a:cs typeface="Times New Roman" panose="02020603050405020304" pitchFamily="18" charset="0"/>
              </a:rPr>
              <a:t>Lancet Psychiatry. 2017 Apr;4(4):295-30</a:t>
            </a:r>
            <a:r>
              <a:rPr lang="pl-PL" altLang="zh-CN" sz="675" kern="0" dirty="0">
                <a:solidFill>
                  <a:srgbClr val="000000"/>
                </a:solidFill>
                <a:latin typeface="Calibri" panose="020F0502020204030204" pitchFamily="34" charset="0"/>
                <a:ea typeface="微软雅黑" panose="020B0503020204020204" pitchFamily="34" charset="-122"/>
                <a:cs typeface="Times New Roman" panose="02020603050405020304" pitchFamily="18" charset="0"/>
              </a:rPr>
              <a:t>1.</a:t>
            </a:r>
            <a:endParaRPr lang="zh-CN" altLang="zh-CN" sz="675" kern="100" dirty="0">
              <a:latin typeface="Calibri" panose="020F0502020204030204" pitchFamily="34" charset="0"/>
              <a:ea typeface="等线" panose="02010600030101010101" pitchFamily="2" charset="-122"/>
              <a:cs typeface="Times New Roman" panose="02020603050405020304" pitchFamily="18" charset="0"/>
            </a:endParaRPr>
          </a:p>
        </p:txBody>
      </p:sp>
      <p:grpSp>
        <p:nvGrpSpPr>
          <p:cNvPr id="39944" name="组合 24"/>
          <p:cNvGrpSpPr>
            <a:grpSpLocks/>
          </p:cNvGrpSpPr>
          <p:nvPr/>
        </p:nvGrpSpPr>
        <p:grpSpPr bwMode="auto">
          <a:xfrm>
            <a:off x="4367214" y="1617664"/>
            <a:ext cx="3024187" cy="3341687"/>
            <a:chOff x="395536" y="1828799"/>
            <a:chExt cx="4032448" cy="4455269"/>
          </a:xfrm>
        </p:grpSpPr>
        <p:pic>
          <p:nvPicPr>
            <p:cNvPr id="39952" name="图片 1" descr="http://news.medlive.cn/uploadfile/20170223/14878201606645.png"/>
            <p:cNvPicPr>
              <a:picLocks noChangeAspect="1" noChangeArrowheads="1"/>
            </p:cNvPicPr>
            <p:nvPr/>
          </p:nvPicPr>
          <p:blipFill>
            <a:blip r:embed="rId4">
              <a:extLst>
                <a:ext uri="{28A0092B-C50C-407E-A947-70E740481C1C}">
                  <a14:useLocalDpi xmlns:a14="http://schemas.microsoft.com/office/drawing/2010/main" val="0"/>
                </a:ext>
              </a:extLst>
            </a:blip>
            <a:srcRect l="2231" t="1215" r="2290" b="2110"/>
            <a:stretch>
              <a:fillRect/>
            </a:stretch>
          </p:blipFill>
          <p:spPr bwMode="auto">
            <a:xfrm>
              <a:off x="447472" y="1828799"/>
              <a:ext cx="3980512" cy="44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圆角矩形 10"/>
            <p:cNvSpPr/>
            <p:nvPr/>
          </p:nvSpPr>
          <p:spPr>
            <a:xfrm>
              <a:off x="395536" y="2893407"/>
              <a:ext cx="1799255" cy="222235"/>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圆角矩形 11"/>
            <p:cNvSpPr/>
            <p:nvPr/>
          </p:nvSpPr>
          <p:spPr>
            <a:xfrm>
              <a:off x="395536" y="4188716"/>
              <a:ext cx="1799255" cy="179905"/>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圆角矩形 12"/>
            <p:cNvSpPr/>
            <p:nvPr/>
          </p:nvSpPr>
          <p:spPr>
            <a:xfrm>
              <a:off x="395536" y="5158081"/>
              <a:ext cx="1799255" cy="575693"/>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 name="直接连接符 14"/>
            <p:cNvCxnSpPr/>
            <p:nvPr/>
          </p:nvCxnSpPr>
          <p:spPr>
            <a:xfrm>
              <a:off x="2266762" y="2997117"/>
              <a:ext cx="1009699" cy="64765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266762" y="3788694"/>
              <a:ext cx="1009699" cy="50373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9958" name="文本框 20"/>
            <p:cNvSpPr txBox="1">
              <a:spLocks noChangeArrowheads="1"/>
            </p:cNvSpPr>
            <p:nvPr/>
          </p:nvSpPr>
          <p:spPr bwMode="auto">
            <a:xfrm>
              <a:off x="2987824" y="3501008"/>
              <a:ext cx="1368152" cy="86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chemeClr val="bg1"/>
                  </a:solidFill>
                </a:rPr>
                <a:t>男性＞女性</a:t>
              </a:r>
            </a:p>
          </p:txBody>
        </p:sp>
        <p:sp>
          <p:nvSpPr>
            <p:cNvPr id="39959" name="文本框 21"/>
            <p:cNvSpPr txBox="1">
              <a:spLocks noChangeArrowheads="1"/>
            </p:cNvSpPr>
            <p:nvPr/>
          </p:nvSpPr>
          <p:spPr bwMode="auto">
            <a:xfrm>
              <a:off x="2997552" y="4797152"/>
              <a:ext cx="1335901" cy="86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chemeClr val="bg1"/>
                  </a:solidFill>
                </a:rPr>
                <a:t>亚洲最少</a:t>
              </a:r>
            </a:p>
          </p:txBody>
        </p:sp>
        <p:cxnSp>
          <p:nvCxnSpPr>
            <p:cNvPr id="23" name="直接连接符 22"/>
            <p:cNvCxnSpPr/>
            <p:nvPr/>
          </p:nvCxnSpPr>
          <p:spPr>
            <a:xfrm flipV="1">
              <a:off x="2226542" y="5014157"/>
              <a:ext cx="935613" cy="35980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7577139" y="4792663"/>
            <a:ext cx="2700337" cy="646112"/>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a:spAutoFit/>
          </a:bodyPr>
          <a:lstStyle/>
          <a:p>
            <a:pPr algn="ctr">
              <a:defRPr/>
            </a:pPr>
            <a:r>
              <a:rPr lang="zh-CN" altLang="en-US" kern="0" dirty="0">
                <a:solidFill>
                  <a:srgbClr val="000000"/>
                </a:solidFill>
                <a:latin typeface="+mn-ea"/>
                <a:cs typeface="Arial" panose="020B0604020202020204" pitchFamily="34" charset="0"/>
              </a:rPr>
              <a:t>精神分裂症患者总体加权</a:t>
            </a:r>
            <a:endParaRPr lang="en-US" altLang="zh-CN" kern="0" dirty="0">
              <a:solidFill>
                <a:srgbClr val="000000"/>
              </a:solidFill>
              <a:latin typeface="+mn-ea"/>
              <a:cs typeface="Arial" panose="020B0604020202020204" pitchFamily="34" charset="0"/>
            </a:endParaRPr>
          </a:p>
          <a:p>
            <a:pPr algn="ctr">
              <a:defRPr/>
            </a:pPr>
            <a:r>
              <a:rPr lang="zh-CN" altLang="en-US" kern="0" dirty="0">
                <a:solidFill>
                  <a:srgbClr val="000000"/>
                </a:solidFill>
                <a:latin typeface="+mn-ea"/>
                <a:cs typeface="Arial" panose="020B0604020202020204" pitchFamily="34" charset="0"/>
              </a:rPr>
              <a:t>平均预期寿命为</a:t>
            </a:r>
            <a:r>
              <a:rPr lang="en-US" altLang="zh-CN" b="1" kern="0" dirty="0">
                <a:solidFill>
                  <a:srgbClr val="FF0000"/>
                </a:solidFill>
                <a:latin typeface="Stencil" panose="040409050D0802020404" pitchFamily="82" charset="0"/>
                <a:cs typeface="Times New Roman" panose="02020603050405020304" pitchFamily="18" charset="0"/>
              </a:rPr>
              <a:t>64.7</a:t>
            </a:r>
            <a:r>
              <a:rPr lang="zh-CN" altLang="en-US" b="1" kern="0" dirty="0">
                <a:solidFill>
                  <a:srgbClr val="FF0000"/>
                </a:solidFill>
                <a:latin typeface="Stencil" panose="040409050D0802020404" pitchFamily="82" charset="0"/>
                <a:cs typeface="Times New Roman" panose="02020603050405020304" pitchFamily="18" charset="0"/>
              </a:rPr>
              <a:t>岁</a:t>
            </a:r>
          </a:p>
        </p:txBody>
      </p:sp>
      <p:sp>
        <p:nvSpPr>
          <p:cNvPr id="28" name="圆角矩形 27"/>
          <p:cNvSpPr/>
          <p:nvPr/>
        </p:nvSpPr>
        <p:spPr>
          <a:xfrm>
            <a:off x="7789864" y="3979864"/>
            <a:ext cx="1081087" cy="377825"/>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947" name="文本框 30"/>
          <p:cNvSpPr txBox="1">
            <a:spLocks noChangeArrowheads="1"/>
          </p:cNvSpPr>
          <p:nvPr/>
        </p:nvSpPr>
        <p:spPr bwMode="auto">
          <a:xfrm>
            <a:off x="7716839" y="2781301"/>
            <a:ext cx="1025525" cy="6461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chemeClr val="bg1"/>
                </a:solidFill>
              </a:rPr>
              <a:t>男性＜女性</a:t>
            </a:r>
          </a:p>
        </p:txBody>
      </p:sp>
      <p:sp>
        <p:nvSpPr>
          <p:cNvPr id="39948" name="文本框 31"/>
          <p:cNvSpPr txBox="1">
            <a:spLocks noChangeArrowheads="1"/>
          </p:cNvSpPr>
          <p:nvPr/>
        </p:nvSpPr>
        <p:spPr bwMode="auto">
          <a:xfrm>
            <a:off x="7770814" y="4022726"/>
            <a:ext cx="1133475" cy="6461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800" b="1">
                <a:solidFill>
                  <a:schemeClr val="bg1"/>
                </a:solidFill>
              </a:rPr>
              <a:t>亚洲  </a:t>
            </a:r>
            <a:r>
              <a:rPr lang="en-US" altLang="zh-CN" sz="1800" b="1">
                <a:solidFill>
                  <a:schemeClr val="bg1"/>
                </a:solidFill>
              </a:rPr>
              <a:t>60.2</a:t>
            </a:r>
            <a:r>
              <a:rPr lang="zh-CN" altLang="en-US" sz="1800" b="1">
                <a:solidFill>
                  <a:schemeClr val="bg1"/>
                </a:solidFill>
              </a:rPr>
              <a:t>岁</a:t>
            </a:r>
          </a:p>
        </p:txBody>
      </p:sp>
      <p:sp>
        <p:nvSpPr>
          <p:cNvPr id="39949" name="矩形 6"/>
          <p:cNvSpPr>
            <a:spLocks noChangeArrowheads="1"/>
          </p:cNvSpPr>
          <p:nvPr/>
        </p:nvSpPr>
        <p:spPr bwMode="auto">
          <a:xfrm>
            <a:off x="1874838" y="3792538"/>
            <a:ext cx="2373312"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50000"/>
              </a:lnSpc>
              <a:spcBef>
                <a:spcPct val="0"/>
              </a:spcBef>
              <a:buClrTx/>
              <a:buSzTx/>
              <a:buFontTx/>
              <a:buNone/>
            </a:pPr>
            <a:r>
              <a:rPr lang="zh-CN" altLang="en-US" sz="1400" dirty="0"/>
              <a:t>一项</a:t>
            </a:r>
            <a:r>
              <a:rPr lang="zh-CN" altLang="zh-CN" sz="1400" dirty="0"/>
              <a:t>系统回顾及</a:t>
            </a:r>
            <a:r>
              <a:rPr lang="en-US" altLang="zh-CN" sz="1400" dirty="0"/>
              <a:t>meta</a:t>
            </a:r>
            <a:r>
              <a:rPr lang="zh-CN" altLang="zh-CN" sz="1400" dirty="0"/>
              <a:t>分析从</a:t>
            </a:r>
            <a:r>
              <a:rPr lang="en-US" altLang="zh-CN" sz="1400" dirty="0"/>
              <a:t>11830</a:t>
            </a:r>
            <a:r>
              <a:rPr lang="zh-CN" altLang="zh-CN" sz="1400" dirty="0"/>
              <a:t>篇题录中筛选出</a:t>
            </a:r>
            <a:r>
              <a:rPr lang="zh-CN" altLang="en-US" sz="1400" dirty="0"/>
              <a:t>符合要求的</a:t>
            </a:r>
            <a:r>
              <a:rPr lang="en-US" altLang="zh-CN" sz="1400" dirty="0"/>
              <a:t>13</a:t>
            </a:r>
            <a:r>
              <a:rPr lang="zh-CN" altLang="en-US" sz="1400" dirty="0"/>
              <a:t>篇出版物，共涉及</a:t>
            </a:r>
            <a:r>
              <a:rPr lang="en-US" altLang="zh-CN" sz="1400" dirty="0"/>
              <a:t>11</a:t>
            </a:r>
            <a:r>
              <a:rPr lang="zh-CN" altLang="zh-CN" sz="1400" dirty="0"/>
              <a:t>项独立研究</a:t>
            </a:r>
            <a:r>
              <a:rPr lang="en-US" altLang="zh-CN" sz="1400" dirty="0"/>
              <a:t>247603</a:t>
            </a:r>
            <a:r>
              <a:rPr lang="zh-CN" altLang="zh-CN" sz="1400" dirty="0"/>
              <a:t>名</a:t>
            </a:r>
            <a:r>
              <a:rPr lang="zh-CN" altLang="en-US" sz="1400" dirty="0"/>
              <a:t>患者。</a:t>
            </a:r>
            <a:endParaRPr lang="en-US" altLang="zh-CN" sz="1400" dirty="0"/>
          </a:p>
          <a:p>
            <a:pPr>
              <a:lnSpc>
                <a:spcPct val="150000"/>
              </a:lnSpc>
              <a:spcBef>
                <a:spcPct val="0"/>
              </a:spcBef>
              <a:buClrTx/>
              <a:buSzTx/>
              <a:buFontTx/>
              <a:buNone/>
            </a:pPr>
            <a:r>
              <a:rPr lang="zh-CN" altLang="en-US" sz="1400" dirty="0"/>
              <a:t>欧洲</a:t>
            </a:r>
            <a:r>
              <a:rPr lang="en-US" altLang="zh-CN" sz="1400" dirty="0"/>
              <a:t>7</a:t>
            </a:r>
            <a:r>
              <a:rPr lang="zh-CN" altLang="en-US" sz="1400" dirty="0"/>
              <a:t>项，北美</a:t>
            </a:r>
            <a:r>
              <a:rPr lang="en-US" altLang="zh-CN" sz="1400" dirty="0"/>
              <a:t>3</a:t>
            </a:r>
            <a:r>
              <a:rPr lang="zh-CN" altLang="en-US" sz="1400" dirty="0"/>
              <a:t>项，非洲、亚洲和澳大利</a:t>
            </a:r>
            <a:r>
              <a:rPr lang="zh-CN" altLang="en-US" sz="1800" dirty="0"/>
              <a:t>亚各</a:t>
            </a:r>
            <a:r>
              <a:rPr lang="en-US" altLang="zh-CN" sz="1800" dirty="0"/>
              <a:t>1</a:t>
            </a:r>
            <a:r>
              <a:rPr lang="zh-CN" altLang="en-US" sz="1800" dirty="0"/>
              <a:t>项。</a:t>
            </a:r>
            <a:endParaRPr lang="en-US" altLang="zh-CN" sz="1800" dirty="0"/>
          </a:p>
        </p:txBody>
      </p:sp>
      <p:sp>
        <p:nvSpPr>
          <p:cNvPr id="39950" name="矩形 9"/>
          <p:cNvSpPr>
            <a:spLocks noChangeArrowheads="1"/>
          </p:cNvSpPr>
          <p:nvPr/>
        </p:nvSpPr>
        <p:spPr bwMode="auto">
          <a:xfrm>
            <a:off x="1793876" y="1647826"/>
            <a:ext cx="2500313"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lnSpc>
                <a:spcPct val="120000"/>
              </a:lnSpc>
              <a:spcBef>
                <a:spcPct val="0"/>
              </a:spcBef>
              <a:buClrTx/>
              <a:buSzTx/>
              <a:buFontTx/>
              <a:buNone/>
            </a:pPr>
            <a:r>
              <a:rPr lang="zh-CN" altLang="en-US" sz="1400" b="1">
                <a:solidFill>
                  <a:srgbClr val="27123D"/>
                </a:solidFill>
                <a:latin typeface="微软雅黑" panose="020B0503020204020204" pitchFamily="34" charset="-122"/>
                <a:ea typeface="微软雅黑" panose="020B0503020204020204" pitchFamily="34" charset="-122"/>
              </a:rPr>
              <a:t>研究背景</a:t>
            </a:r>
            <a:r>
              <a:rPr lang="zh-CN" altLang="en-US" sz="1400">
                <a:latin typeface="微软雅黑" panose="020B0503020204020204" pitchFamily="34" charset="-122"/>
                <a:ea typeface="微软雅黑" panose="020B0503020204020204" pitchFamily="34" charset="-122"/>
              </a:rPr>
              <a:t>：既往多项研究显示精神分裂症患者的早亡风险高于一般人群，平均预期寿命缩短；但这些研究使用的多是相对指标，结果难以解读，结论可靠性存疑</a:t>
            </a:r>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5207" y="3337071"/>
            <a:ext cx="2074634" cy="4825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870693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zh-CN" altLang="en-US" sz="9600" dirty="0"/>
              <a:t>谢谢</a:t>
            </a:r>
          </a:p>
        </p:txBody>
      </p:sp>
    </p:spTree>
    <p:extLst>
      <p:ext uri="{BB962C8B-B14F-4D97-AF65-F5344CB8AC3E}">
        <p14:creationId xmlns:p14="http://schemas.microsoft.com/office/powerpoint/2010/main" val="3187513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8167" y="718474"/>
            <a:ext cx="8314659" cy="531812"/>
          </a:xfrm>
        </p:spPr>
        <p:txBody>
          <a:bodyPr>
            <a:normAutofit fontScale="90000"/>
          </a:bodyPr>
          <a:lstStyle/>
          <a:p>
            <a:pPr>
              <a:defRPr/>
            </a:pPr>
            <a:r>
              <a:rPr lang="zh-CN" altLang="en-US" dirty="0" smtClean="0"/>
              <a:t>中国</a:t>
            </a:r>
            <a:r>
              <a:rPr lang="zh-CN" altLang="en-US" dirty="0"/>
              <a:t>精神</a:t>
            </a:r>
            <a:r>
              <a:rPr lang="zh-CN" altLang="en-US" dirty="0" smtClean="0"/>
              <a:t>障碍流行病学概况</a:t>
            </a:r>
            <a:endParaRPr lang="zh-CN" altLang="en-US" dirty="0"/>
          </a:p>
        </p:txBody>
      </p:sp>
      <p:sp>
        <p:nvSpPr>
          <p:cNvPr id="10" name="矩形 9"/>
          <p:cNvSpPr/>
          <p:nvPr/>
        </p:nvSpPr>
        <p:spPr>
          <a:xfrm>
            <a:off x="1524000" y="5715000"/>
            <a:ext cx="9055100" cy="254000"/>
          </a:xfrm>
          <a:prstGeom prst="rect">
            <a:avLst/>
          </a:prstGeom>
        </p:spPr>
        <p:txBody>
          <a:bodyPr>
            <a:spAutoFit/>
          </a:bodyPr>
          <a:lstStyle/>
          <a:p>
            <a:pPr>
              <a:defRPr/>
            </a:pPr>
            <a:r>
              <a:rPr lang="en-US" altLang="zh-CN" sz="1050" dirty="0"/>
              <a:t>Huang Y, et al . Prevalence of mental disorders in China: a cross-sectional epidemiological study. Lancet Psychiatry. 2019 Mar;6(3):211-224. </a:t>
            </a:r>
            <a:endParaRPr lang="zh-CN" altLang="en-US" sz="1050" dirty="0"/>
          </a:p>
        </p:txBody>
      </p:sp>
      <p:graphicFrame>
        <p:nvGraphicFramePr>
          <p:cNvPr id="27653" name="图表 15"/>
          <p:cNvGraphicFramePr>
            <a:graphicFrameLocks/>
          </p:cNvGraphicFramePr>
          <p:nvPr>
            <p:extLst>
              <p:ext uri="{D42A27DB-BD31-4B8C-83A1-F6EECF244321}">
                <p14:modId xmlns:p14="http://schemas.microsoft.com/office/powerpoint/2010/main" val="1455432852"/>
              </p:ext>
            </p:extLst>
          </p:nvPr>
        </p:nvGraphicFramePr>
        <p:xfrm>
          <a:off x="4125434" y="1895217"/>
          <a:ext cx="7166342" cy="3647004"/>
        </p:xfrm>
        <a:graphic>
          <a:graphicData uri="http://schemas.openxmlformats.org/presentationml/2006/ole">
            <mc:AlternateContent xmlns:mc="http://schemas.openxmlformats.org/markup-compatibility/2006">
              <mc:Choice xmlns:v="urn:schemas-microsoft-com:vml" Requires="v">
                <p:oleObj spid="_x0000_s7196" name="图表" r:id="rId3" imgW="3438442" imgH="2164268" progId="Excel.Chart.8">
                  <p:embed/>
                </p:oleObj>
              </mc:Choice>
              <mc:Fallback>
                <p:oleObj name="图表" r:id="rId3" imgW="3438442" imgH="2164268" progId="Excel.Chart.8">
                  <p:embed/>
                  <p:pic>
                    <p:nvPicPr>
                      <p:cNvPr id="27653" name="图表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434" y="1895217"/>
                        <a:ext cx="7166342" cy="3647004"/>
                      </a:xfrm>
                      <a:prstGeom prst="rect">
                        <a:avLst/>
                      </a:prstGeom>
                      <a:noFill/>
                    </p:spPr>
                  </p:pic>
                </p:oleObj>
              </mc:Fallback>
            </mc:AlternateContent>
          </a:graphicData>
        </a:graphic>
      </p:graphicFrame>
      <p:graphicFrame>
        <p:nvGraphicFramePr>
          <p:cNvPr id="27654" name="图表 16"/>
          <p:cNvGraphicFramePr>
            <a:graphicFrameLocks/>
          </p:cNvGraphicFramePr>
          <p:nvPr>
            <p:extLst>
              <p:ext uri="{D42A27DB-BD31-4B8C-83A1-F6EECF244321}">
                <p14:modId xmlns:p14="http://schemas.microsoft.com/office/powerpoint/2010/main" val="3357249921"/>
              </p:ext>
            </p:extLst>
          </p:nvPr>
        </p:nvGraphicFramePr>
        <p:xfrm>
          <a:off x="552893" y="1722438"/>
          <a:ext cx="3785191" cy="3647004"/>
        </p:xfrm>
        <a:graphic>
          <a:graphicData uri="http://schemas.openxmlformats.org/presentationml/2006/ole">
            <mc:AlternateContent xmlns:mc="http://schemas.openxmlformats.org/markup-compatibility/2006">
              <mc:Choice xmlns:v="urn:schemas-microsoft-com:vml" Requires="v">
                <p:oleObj spid="_x0000_s7197" name="图表" r:id="rId5" imgW="3273836" imgH="2164268" progId="Excel.Chart.8">
                  <p:embed/>
                </p:oleObj>
              </mc:Choice>
              <mc:Fallback>
                <p:oleObj name="图表" r:id="rId5" imgW="3273836" imgH="2164268" progId="Excel.Chart.8">
                  <p:embed/>
                  <p:pic>
                    <p:nvPicPr>
                      <p:cNvPr id="27654" name="图表 1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893" y="1722438"/>
                        <a:ext cx="3785191" cy="3647004"/>
                      </a:xfrm>
                      <a:prstGeom prst="rect">
                        <a:avLst/>
                      </a:prstGeom>
                      <a:noFill/>
                    </p:spPr>
                  </p:pic>
                </p:oleObj>
              </mc:Fallback>
            </mc:AlternateContent>
          </a:graphicData>
        </a:graphic>
      </p:graphicFrame>
    </p:spTree>
    <p:extLst>
      <p:ext uri="{BB962C8B-B14F-4D97-AF65-F5344CB8AC3E}">
        <p14:creationId xmlns:p14="http://schemas.microsoft.com/office/powerpoint/2010/main" val="4069367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13C2B0B-7333-4684-BB61-47DDF76B1079}" type="slidenum">
              <a:rPr kumimoji="0" lang="en-US" altLang="zh-CN" sz="1400"/>
              <a:pPr>
                <a:spcBef>
                  <a:spcPct val="0"/>
                </a:spcBef>
                <a:buClrTx/>
                <a:buSzTx/>
                <a:buFontTx/>
                <a:buNone/>
              </a:pPr>
              <a:t>8</a:t>
            </a:fld>
            <a:endParaRPr kumimoji="0" lang="en-US" altLang="zh-CN" sz="1400"/>
          </a:p>
        </p:txBody>
      </p:sp>
      <p:sp>
        <p:nvSpPr>
          <p:cNvPr id="14339" name="Rectangle 2"/>
          <p:cNvSpPr>
            <a:spLocks noGrp="1" noChangeArrowheads="1"/>
          </p:cNvSpPr>
          <p:nvPr>
            <p:ph type="title"/>
          </p:nvPr>
        </p:nvSpPr>
        <p:spPr/>
        <p:txBody>
          <a:bodyPr/>
          <a:lstStyle/>
          <a:p>
            <a:r>
              <a:rPr lang="en-US" altLang="zh-CN" dirty="0" smtClean="0"/>
              <a:t>Basic  ideas   </a:t>
            </a:r>
            <a:r>
              <a:rPr lang="zh-CN" altLang="en-US" b="1" dirty="0" smtClean="0">
                <a:solidFill>
                  <a:srgbClr val="FF0000"/>
                </a:solidFill>
              </a:rPr>
              <a:t>精神医学概念</a:t>
            </a:r>
            <a:endParaRPr lang="en-US" altLang="zh-CN" b="1" dirty="0" smtClean="0">
              <a:solidFill>
                <a:srgbClr val="FF0000"/>
              </a:solidFill>
            </a:endParaRPr>
          </a:p>
        </p:txBody>
      </p:sp>
      <p:sp>
        <p:nvSpPr>
          <p:cNvPr id="14340" name="Rectangle 3"/>
          <p:cNvSpPr>
            <a:spLocks noGrp="1" noChangeArrowheads="1"/>
          </p:cNvSpPr>
          <p:nvPr>
            <p:ph type="body" idx="1"/>
          </p:nvPr>
        </p:nvSpPr>
        <p:spPr/>
        <p:txBody>
          <a:bodyPr/>
          <a:lstStyle/>
          <a:p>
            <a:pPr eaLnBrk="1" hangingPunct="1"/>
            <a:r>
              <a:rPr lang="en-US" altLang="zh-CN" dirty="0" smtClean="0"/>
              <a:t>Psychiatry    </a:t>
            </a:r>
          </a:p>
          <a:p>
            <a:pPr eaLnBrk="1" hangingPunct="1"/>
            <a:r>
              <a:rPr lang="en-US" altLang="zh-CN" dirty="0" smtClean="0"/>
              <a:t>Psychosis</a:t>
            </a:r>
          </a:p>
          <a:p>
            <a:pPr eaLnBrk="1" hangingPunct="1"/>
            <a:r>
              <a:rPr lang="en-US" altLang="zh-CN" dirty="0" smtClean="0"/>
              <a:t>Mental disorder</a:t>
            </a:r>
          </a:p>
          <a:p>
            <a:pPr eaLnBrk="1" hangingPunct="1"/>
            <a:r>
              <a:rPr lang="en-US" altLang="zh-CN" dirty="0" smtClean="0"/>
              <a:t>Mental health</a:t>
            </a:r>
          </a:p>
          <a:p>
            <a:pPr eaLnBrk="1" hangingPunct="1"/>
            <a:r>
              <a:rPr lang="en-US" altLang="zh-CN" dirty="0" smtClean="0"/>
              <a:t>Mental and behavior problem</a:t>
            </a:r>
          </a:p>
        </p:txBody>
      </p:sp>
      <p:pic>
        <p:nvPicPr>
          <p:cNvPr id="14341" name="Picture 4" descr="BS00554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4953000"/>
            <a:ext cx="2679700"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704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69ACA43-4A77-4BDE-A2B0-F00BCB648D24}" type="slidenum">
              <a:rPr kumimoji="0" lang="en-US" altLang="zh-CN" sz="1400"/>
              <a:pPr>
                <a:spcBef>
                  <a:spcPct val="0"/>
                </a:spcBef>
                <a:buClrTx/>
                <a:buSzTx/>
                <a:buFontTx/>
                <a:buNone/>
              </a:pPr>
              <a:t>9</a:t>
            </a:fld>
            <a:endParaRPr kumimoji="0" lang="en-US" altLang="zh-CN" sz="1400"/>
          </a:p>
        </p:txBody>
      </p:sp>
      <p:sp>
        <p:nvSpPr>
          <p:cNvPr id="16387" name="Rectangle 2"/>
          <p:cNvSpPr>
            <a:spLocks noGrp="1" noChangeArrowheads="1"/>
          </p:cNvSpPr>
          <p:nvPr>
            <p:ph type="title"/>
          </p:nvPr>
        </p:nvSpPr>
        <p:spPr>
          <a:xfrm>
            <a:off x="3048001" y="617539"/>
            <a:ext cx="7419975" cy="866775"/>
          </a:xfrm>
        </p:spPr>
        <p:txBody>
          <a:bodyPr/>
          <a:lstStyle/>
          <a:p>
            <a:pPr eaLnBrk="1" hangingPunct="1"/>
            <a:r>
              <a:rPr lang="en-US" altLang="zh-CN" sz="3200" dirty="0"/>
              <a:t>Psychiatry   </a:t>
            </a:r>
            <a:r>
              <a:rPr lang="zh-CN" altLang="en-US" sz="2800" dirty="0">
                <a:solidFill>
                  <a:srgbClr val="FF0000"/>
                </a:solidFill>
              </a:rPr>
              <a:t>精神病学</a:t>
            </a:r>
            <a:r>
              <a:rPr lang="en-US" altLang="zh-CN" sz="2800" dirty="0">
                <a:solidFill>
                  <a:srgbClr val="FF0000"/>
                </a:solidFill>
              </a:rPr>
              <a:t>=</a:t>
            </a:r>
            <a:r>
              <a:rPr lang="zh-CN" altLang="en-US" sz="2800" dirty="0">
                <a:solidFill>
                  <a:srgbClr val="FF0000"/>
                </a:solidFill>
              </a:rPr>
              <a:t>精神医学</a:t>
            </a:r>
          </a:p>
        </p:txBody>
      </p:sp>
      <p:sp>
        <p:nvSpPr>
          <p:cNvPr id="16388" name="Rectangle 3"/>
          <p:cNvSpPr>
            <a:spLocks noGrp="1" noChangeArrowheads="1"/>
          </p:cNvSpPr>
          <p:nvPr>
            <p:ph type="body" idx="1"/>
          </p:nvPr>
        </p:nvSpPr>
        <p:spPr/>
        <p:txBody>
          <a:bodyPr/>
          <a:lstStyle/>
          <a:p>
            <a:pPr eaLnBrk="1" hangingPunct="1"/>
            <a:r>
              <a:rPr lang="en-US" altLang="zh-CN" dirty="0"/>
              <a:t>Psychiatry    </a:t>
            </a:r>
            <a:r>
              <a:rPr lang="zh-CN" altLang="en-US" dirty="0" smtClean="0"/>
              <a:t>出自希腊语，</a:t>
            </a:r>
            <a:r>
              <a:rPr lang="en-US" altLang="zh-CN" dirty="0" smtClean="0"/>
              <a:t>-</a:t>
            </a:r>
            <a:r>
              <a:rPr lang="en-US" altLang="zh-CN" b="1" dirty="0" err="1" smtClean="0"/>
              <a:t>Psychi</a:t>
            </a:r>
            <a:r>
              <a:rPr lang="en-US" altLang="zh-CN" b="1" dirty="0" smtClean="0"/>
              <a:t>=</a:t>
            </a:r>
            <a:r>
              <a:rPr lang="zh-CN" altLang="en-US" b="1" dirty="0" smtClean="0"/>
              <a:t>精神</a:t>
            </a:r>
            <a:r>
              <a:rPr lang="en-US" altLang="zh-CN" b="1" dirty="0"/>
              <a:t>/</a:t>
            </a:r>
            <a:r>
              <a:rPr lang="zh-CN" altLang="en-US" b="1" dirty="0" smtClean="0"/>
              <a:t>心灵  </a:t>
            </a:r>
            <a:r>
              <a:rPr lang="en-US" altLang="zh-CN" b="1" dirty="0" err="1" smtClean="0"/>
              <a:t>atry</a:t>
            </a:r>
            <a:r>
              <a:rPr lang="en-US" altLang="zh-CN" b="1" dirty="0" smtClean="0"/>
              <a:t>=</a:t>
            </a:r>
            <a:r>
              <a:rPr lang="zh-CN" altLang="en-US" b="1" dirty="0" smtClean="0"/>
              <a:t>治疗</a:t>
            </a:r>
            <a:endParaRPr lang="en-US" altLang="zh-CN" b="1" dirty="0" smtClean="0"/>
          </a:p>
          <a:p>
            <a:pPr eaLnBrk="1" hangingPunct="1"/>
            <a:endParaRPr lang="zh-CN" altLang="en-US" b="1" dirty="0"/>
          </a:p>
          <a:p>
            <a:pPr eaLnBrk="1" hangingPunct="1"/>
            <a:r>
              <a:rPr lang="zh-CN" altLang="en-US" b="1" dirty="0">
                <a:solidFill>
                  <a:schemeClr val="hlink"/>
                </a:solidFill>
              </a:rPr>
              <a:t>精神病学</a:t>
            </a:r>
            <a:r>
              <a:rPr lang="zh-CN" altLang="en-US" b="1" dirty="0" smtClean="0"/>
              <a:t>是研究</a:t>
            </a:r>
            <a:r>
              <a:rPr lang="zh-CN" altLang="en-US" b="1" dirty="0"/>
              <a:t>各种精神</a:t>
            </a:r>
            <a:r>
              <a:rPr lang="zh-CN" altLang="en-US" b="1" dirty="0" smtClean="0"/>
              <a:t>疾病（障碍）的</a:t>
            </a:r>
            <a:r>
              <a:rPr lang="zh-CN" altLang="en-US" b="1" dirty="0"/>
              <a:t>病因、发病机理、</a:t>
            </a:r>
            <a:r>
              <a:rPr lang="zh-CN" altLang="en-US" b="1" dirty="0" smtClean="0"/>
              <a:t>临床特征（表现）、诊断与鉴别</a:t>
            </a:r>
            <a:r>
              <a:rPr lang="zh-CN" altLang="en-US" b="1" dirty="0"/>
              <a:t>诊断、病程转归、</a:t>
            </a:r>
            <a:r>
              <a:rPr lang="zh-CN" altLang="en-US" b="1" dirty="0" smtClean="0"/>
              <a:t>治疗、预防和康复的一门临床学科</a:t>
            </a:r>
            <a:endParaRPr lang="en-US" altLang="zh-CN" b="1" dirty="0" smtClean="0"/>
          </a:p>
          <a:p>
            <a:pPr eaLnBrk="1" hangingPunct="1"/>
            <a:endParaRPr lang="zh-CN" altLang="en-US" b="1" dirty="0"/>
          </a:p>
          <a:p>
            <a:pPr eaLnBrk="1" hangingPunct="1"/>
            <a:r>
              <a:rPr lang="en-US" altLang="zh-CN" b="1" dirty="0"/>
              <a:t>80</a:t>
            </a:r>
            <a:r>
              <a:rPr lang="zh-CN" altLang="en-US" b="1" dirty="0"/>
              <a:t>年代将精神病学改称</a:t>
            </a:r>
            <a:r>
              <a:rPr lang="zh-CN" altLang="en-US" b="1" dirty="0">
                <a:solidFill>
                  <a:schemeClr val="hlink"/>
                </a:solidFill>
              </a:rPr>
              <a:t>精神医学</a:t>
            </a:r>
            <a:r>
              <a:rPr lang="zh-CN" altLang="en-US" b="1" dirty="0"/>
              <a:t>，除了研究精神疾病的发生和防治外，还研究各种因素对精神活动的影响以及精神卫生对社会各领域所引起的作用。</a:t>
            </a:r>
          </a:p>
        </p:txBody>
      </p:sp>
      <p:sp>
        <p:nvSpPr>
          <p:cNvPr id="16389" name="Text Box 4"/>
          <p:cNvSpPr txBox="1">
            <a:spLocks noChangeArrowheads="1"/>
          </p:cNvSpPr>
          <p:nvPr/>
        </p:nvSpPr>
        <p:spPr bwMode="auto">
          <a:xfrm>
            <a:off x="838200" y="6176963"/>
            <a:ext cx="10586485"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None/>
            </a:pPr>
            <a:r>
              <a:rPr lang="zh-CN" altLang="en-US" sz="1400" dirty="0">
                <a:latin typeface="Times New Roman" panose="02020603050405020304" pitchFamily="18" charset="0"/>
              </a:rPr>
              <a:t>中国医学百科全书</a:t>
            </a:r>
            <a:r>
              <a:rPr lang="en-US" altLang="zh-CN" sz="1400" dirty="0">
                <a:latin typeface="Times New Roman" panose="02020603050405020304" pitchFamily="18" charset="0"/>
              </a:rPr>
              <a:t>-</a:t>
            </a:r>
            <a:r>
              <a:rPr lang="zh-CN" altLang="en-US" sz="1400" dirty="0">
                <a:latin typeface="Times New Roman" panose="02020603050405020304" pitchFamily="18" charset="0"/>
              </a:rPr>
              <a:t>精神病学分册，</a:t>
            </a:r>
            <a:r>
              <a:rPr lang="en-US" altLang="zh-CN" sz="1400" dirty="0">
                <a:latin typeface="Times New Roman" panose="02020603050405020304" pitchFamily="18" charset="0"/>
              </a:rPr>
              <a:t>1984</a:t>
            </a:r>
            <a:r>
              <a:rPr lang="zh-CN" altLang="en-US" sz="1400" dirty="0">
                <a:latin typeface="Times New Roman" panose="02020603050405020304" pitchFamily="18" charset="0"/>
              </a:rPr>
              <a:t>上海科学技术</a:t>
            </a:r>
            <a:r>
              <a:rPr lang="zh-CN" altLang="en-US" sz="1400" dirty="0" smtClean="0">
                <a:latin typeface="Times New Roman" panose="02020603050405020304" pitchFamily="18" charset="0"/>
              </a:rPr>
              <a:t>出版社，博学</a:t>
            </a:r>
            <a:r>
              <a:rPr lang="en-US" altLang="zh-CN" sz="1400" dirty="0" smtClean="0">
                <a:latin typeface="Times New Roman" panose="02020603050405020304" pitchFamily="18" charset="0"/>
              </a:rPr>
              <a:t>. </a:t>
            </a:r>
            <a:r>
              <a:rPr lang="zh-CN" altLang="en-US" sz="1400" dirty="0" smtClean="0">
                <a:latin typeface="Times New Roman" panose="02020603050405020304" pitchFamily="18" charset="0"/>
              </a:rPr>
              <a:t>临床医学系列</a:t>
            </a:r>
            <a:r>
              <a:rPr lang="en-US" altLang="zh-CN" sz="1400" dirty="0" smtClean="0">
                <a:latin typeface="Times New Roman" panose="02020603050405020304" pitchFamily="18" charset="0"/>
              </a:rPr>
              <a:t>-</a:t>
            </a:r>
            <a:r>
              <a:rPr lang="zh-CN" altLang="en-US" sz="1400" dirty="0" smtClean="0">
                <a:latin typeface="Times New Roman" panose="02020603050405020304" pitchFamily="18" charset="0"/>
              </a:rPr>
              <a:t>精神医学第二版，</a:t>
            </a:r>
            <a:r>
              <a:rPr lang="en-US" altLang="zh-CN" sz="1400" dirty="0" smtClean="0">
                <a:latin typeface="Times New Roman" panose="02020603050405020304" pitchFamily="18" charset="0"/>
              </a:rPr>
              <a:t>2009</a:t>
            </a:r>
            <a:r>
              <a:rPr lang="zh-CN" altLang="en-US" sz="1400" dirty="0" smtClean="0">
                <a:latin typeface="Times New Roman" panose="02020603050405020304" pitchFamily="18" charset="0"/>
              </a:rPr>
              <a:t>，复旦大学出版社</a:t>
            </a:r>
          </a:p>
          <a:p>
            <a:pPr eaLnBrk="1" hangingPunct="1">
              <a:spcBef>
                <a:spcPct val="50000"/>
              </a:spcBef>
              <a:buClrTx/>
              <a:buSzTx/>
              <a:buFontTx/>
              <a:buNone/>
            </a:pPr>
            <a:r>
              <a:rPr lang="zh-CN" altLang="en-US" sz="1400" dirty="0" smtClean="0">
                <a:latin typeface="Times New Roman" panose="02020603050405020304" pitchFamily="18" charset="0"/>
              </a:rPr>
              <a:t>全国高等学校教材</a:t>
            </a:r>
            <a:r>
              <a:rPr lang="en-US" altLang="zh-CN" sz="1400" dirty="0" smtClean="0">
                <a:latin typeface="Times New Roman" panose="02020603050405020304" pitchFamily="18" charset="0"/>
              </a:rPr>
              <a:t>-</a:t>
            </a:r>
            <a:r>
              <a:rPr lang="zh-CN" altLang="en-US" sz="1400" dirty="0" smtClean="0">
                <a:latin typeface="Times New Roman" panose="02020603050405020304" pitchFamily="18" charset="0"/>
              </a:rPr>
              <a:t>精神病学，</a:t>
            </a:r>
            <a:r>
              <a:rPr lang="en-US" altLang="zh-CN" sz="1400" dirty="0" smtClean="0">
                <a:latin typeface="Times New Roman" panose="02020603050405020304" pitchFamily="18" charset="0"/>
              </a:rPr>
              <a:t>2015</a:t>
            </a:r>
            <a:r>
              <a:rPr lang="zh-CN" altLang="en-US" sz="1400" dirty="0" smtClean="0">
                <a:latin typeface="Times New Roman" panose="02020603050405020304" pitchFamily="18" charset="0"/>
              </a:rPr>
              <a:t>，人民卫生出版社， 沈渔邨精神病学，</a:t>
            </a:r>
            <a:r>
              <a:rPr lang="en-US" altLang="zh-CN" sz="1400" dirty="0" smtClean="0">
                <a:latin typeface="Times New Roman" panose="02020603050405020304" pitchFamily="18" charset="0"/>
              </a:rPr>
              <a:t>2018</a:t>
            </a:r>
            <a:r>
              <a:rPr lang="zh-CN" altLang="en-US" sz="1400" dirty="0" smtClean="0">
                <a:latin typeface="Times New Roman" panose="02020603050405020304" pitchFamily="18" charset="0"/>
              </a:rPr>
              <a:t>，人民卫生出版社</a:t>
            </a:r>
            <a:endParaRPr lang="en-US" altLang="zh-CN" sz="1400" dirty="0" smtClean="0">
              <a:latin typeface="Times New Roman" panose="02020603050405020304" pitchFamily="18" charset="0"/>
            </a:endParaRPr>
          </a:p>
        </p:txBody>
      </p:sp>
    </p:spTree>
    <p:extLst>
      <p:ext uri="{BB962C8B-B14F-4D97-AF65-F5344CB8AC3E}">
        <p14:creationId xmlns:p14="http://schemas.microsoft.com/office/powerpoint/2010/main" val="3279562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4989</Words>
  <Application>Microsoft Office PowerPoint</Application>
  <PresentationFormat>宽屏</PresentationFormat>
  <Paragraphs>489</Paragraphs>
  <Slides>66</Slides>
  <Notes>6</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4</vt:i4>
      </vt:variant>
      <vt:variant>
        <vt:lpstr>幻灯片标题</vt:lpstr>
      </vt:variant>
      <vt:variant>
        <vt:i4>66</vt:i4>
      </vt:variant>
    </vt:vector>
  </HeadingPairs>
  <TitlesOfParts>
    <vt:vector size="92" baseType="lpstr">
      <vt:lpstr>맑은 고딕</vt:lpstr>
      <vt:lpstr>MS PGothic</vt:lpstr>
      <vt:lpstr>ScalaLancetPro-Bold</vt:lpstr>
      <vt:lpstr>等线</vt:lpstr>
      <vt:lpstr>等线 Light</vt:lpstr>
      <vt:lpstr>黑体</vt:lpstr>
      <vt:lpstr>楷体_GB2312</vt:lpstr>
      <vt:lpstr>隶书</vt:lpstr>
      <vt:lpstr>宋体</vt:lpstr>
      <vt:lpstr>Microsoft YaHei</vt:lpstr>
      <vt:lpstr>Microsoft YaHei</vt:lpstr>
      <vt:lpstr>Arial</vt:lpstr>
      <vt:lpstr>Arial Black</vt:lpstr>
      <vt:lpstr>Calibri</vt:lpstr>
      <vt:lpstr>Helvetica</vt:lpstr>
      <vt:lpstr>Lucida Sans Unicode</vt:lpstr>
      <vt:lpstr>Stencil</vt:lpstr>
      <vt:lpstr>Tahoma</vt:lpstr>
      <vt:lpstr>Times New Roman</vt:lpstr>
      <vt:lpstr>Wingdings</vt:lpstr>
      <vt:lpstr>Wingdings 3</vt:lpstr>
      <vt:lpstr>Office 主题​​</vt:lpstr>
      <vt:lpstr>图表</vt:lpstr>
      <vt:lpstr>Microsoft Excel 图表</vt:lpstr>
      <vt:lpstr>Microsoft Excel 97-2003 工作表</vt:lpstr>
      <vt:lpstr>Chart</vt:lpstr>
      <vt:lpstr>精神医学 绪论/病因</vt:lpstr>
      <vt:lpstr>内容</vt:lpstr>
      <vt:lpstr>问题</vt:lpstr>
      <vt:lpstr>什么是精神医学</vt:lpstr>
      <vt:lpstr>精神医学的任务</vt:lpstr>
      <vt:lpstr>中国精神障碍流行病学概况</vt:lpstr>
      <vt:lpstr>中国精神障碍流行病学概况</vt:lpstr>
      <vt:lpstr>Basic  ideas   精神医学概念</vt:lpstr>
      <vt:lpstr>Psychiatry   精神病学=精神医学</vt:lpstr>
      <vt:lpstr>Position of psychiatry</vt:lpstr>
      <vt:lpstr>Psychosis=精神病</vt:lpstr>
      <vt:lpstr> Mental disorder 精神障碍=精神疾病 </vt:lpstr>
      <vt:lpstr>DSM-5对精神障碍的定义</vt:lpstr>
      <vt:lpstr> Mental health-精神卫生/心理卫生</vt:lpstr>
      <vt:lpstr>  Mental and behavior problem </vt:lpstr>
      <vt:lpstr>PowerPoint 演示文稿</vt:lpstr>
      <vt:lpstr>疾病模式转变</vt:lpstr>
      <vt:lpstr>Development of Psychiatry-Service</vt:lpstr>
      <vt:lpstr>精神医学的发展情况</vt:lpstr>
      <vt:lpstr>Development of Psychiatry 西方精神医学发展1</vt:lpstr>
      <vt:lpstr>Development of Psychiatry 西方精神医学发展2</vt:lpstr>
      <vt:lpstr>Development of Psychiatry 西方精神医学发展3</vt:lpstr>
      <vt:lpstr>Development of Psychiatry-China</vt:lpstr>
      <vt:lpstr>Development of Psychiatry-China</vt:lpstr>
      <vt:lpstr>43万张开放床位，3万医生、7.6万护士</vt:lpstr>
      <vt:lpstr>中国的精神卫生资源不足</vt:lpstr>
      <vt:lpstr>治疗率(1)</vt:lpstr>
      <vt:lpstr>PowerPoint 演示文稿</vt:lpstr>
      <vt:lpstr>患者服药分省统计情况</vt:lpstr>
      <vt:lpstr>精神障碍诊断和分类</vt:lpstr>
      <vt:lpstr>DSM-5精神障碍诊断和分类(1)</vt:lpstr>
      <vt:lpstr>DSM-5精神障碍诊断分类(2)</vt:lpstr>
      <vt:lpstr>PowerPoint 演示文稿</vt:lpstr>
      <vt:lpstr>精神障碍的治疗方法</vt:lpstr>
      <vt:lpstr>Branches of psychiatry-精神医学分支</vt:lpstr>
      <vt:lpstr>精神医学相关学科</vt:lpstr>
      <vt:lpstr>“大脑计划”的宣布</vt:lpstr>
      <vt:lpstr>中国“脑科学计划”即将启动</vt:lpstr>
      <vt:lpstr>Etiology病因</vt:lpstr>
      <vt:lpstr>Biology 生物学</vt:lpstr>
      <vt:lpstr>PowerPoint 演示文稿</vt:lpstr>
      <vt:lpstr> Alzheimer’disease</vt:lpstr>
      <vt:lpstr>Neurodevelopment</vt:lpstr>
      <vt:lpstr>精神分裂症是神经发育性疾病</vt:lpstr>
      <vt:lpstr>PowerPoint 演示文稿</vt:lpstr>
      <vt:lpstr>PowerPoint 演示文稿</vt:lpstr>
      <vt:lpstr>PowerPoint 演示文稿</vt:lpstr>
      <vt:lpstr>Neurotransmitter神经递质功能</vt:lpstr>
      <vt:lpstr>Neuroendocrine &amp; Neuroimmuniology</vt:lpstr>
      <vt:lpstr>AJP：炎症与精神分裂症相关性再进一步</vt:lpstr>
      <vt:lpstr>Neuroimaging- CT、MRI、SPECT、PET</vt:lpstr>
      <vt:lpstr>多次复发导致患者严重的脑损伤</vt:lpstr>
      <vt:lpstr>精神分裂症：功能脑网络的异常</vt:lpstr>
      <vt:lpstr>治疗抵抗： 多巴胺功能正常（MRI)，而谷氨酸功能增强(MRS)</vt:lpstr>
      <vt:lpstr>PowerPoint 演示文稿</vt:lpstr>
      <vt:lpstr>心理因素，内在因素</vt:lpstr>
      <vt:lpstr>内在因素：素质</vt:lpstr>
      <vt:lpstr>社会因素， 外在因素</vt:lpstr>
      <vt:lpstr>精神障碍的社会危险因素</vt:lpstr>
      <vt:lpstr>全球精神疾病负担</vt:lpstr>
      <vt:lpstr>全球1990-2013年的疾病负担变化趋势</vt:lpstr>
      <vt:lpstr>PowerPoint 演示文稿</vt:lpstr>
      <vt:lpstr>图2 中国精神神经疾病负担（1） (1990-2020)</vt:lpstr>
      <vt:lpstr>抑郁为青少年首位致病致残原因</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精神医学绪论</dc:title>
  <dc:creator>SSX</dc:creator>
  <cp:lastModifiedBy>SSX</cp:lastModifiedBy>
  <cp:revision>57</cp:revision>
  <dcterms:created xsi:type="dcterms:W3CDTF">2020-02-19T05:25:44Z</dcterms:created>
  <dcterms:modified xsi:type="dcterms:W3CDTF">2021-03-01T13:48:50Z</dcterms:modified>
</cp:coreProperties>
</file>